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0.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5.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7.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661" r:id="rId5"/>
    <p:sldMasterId id="2147484679" r:id="rId6"/>
    <p:sldMasterId id="2147484697" r:id="rId7"/>
    <p:sldMasterId id="2147484717" r:id="rId8"/>
    <p:sldMasterId id="2147484765" r:id="rId9"/>
    <p:sldMasterId id="2147484787" r:id="rId10"/>
    <p:sldMasterId id="2147484802" r:id="rId11"/>
    <p:sldMasterId id="2147484825" r:id="rId12"/>
    <p:sldMasterId id="2147484848" r:id="rId13"/>
    <p:sldMasterId id="2147484878" r:id="rId14"/>
    <p:sldMasterId id="2147484913" r:id="rId15"/>
    <p:sldMasterId id="2147484942" r:id="rId16"/>
    <p:sldMasterId id="2147484960" r:id="rId17"/>
    <p:sldMasterId id="2147484963" r:id="rId18"/>
    <p:sldMasterId id="2147484983" r:id="rId19"/>
    <p:sldMasterId id="2147485016" r:id="rId20"/>
    <p:sldMasterId id="2147485029" r:id="rId21"/>
  </p:sldMasterIdLst>
  <p:notesMasterIdLst>
    <p:notesMasterId r:id="rId37"/>
  </p:notesMasterIdLst>
  <p:handoutMasterIdLst>
    <p:handoutMasterId r:id="rId38"/>
  </p:handoutMasterIdLst>
  <p:sldIdLst>
    <p:sldId id="1803" r:id="rId22"/>
    <p:sldId id="1804" r:id="rId23"/>
    <p:sldId id="1621" r:id="rId24"/>
    <p:sldId id="1802" r:id="rId25"/>
    <p:sldId id="1800" r:id="rId26"/>
    <p:sldId id="1663" r:id="rId27"/>
    <p:sldId id="1827" r:id="rId28"/>
    <p:sldId id="1649" r:id="rId29"/>
    <p:sldId id="1751" r:id="rId30"/>
    <p:sldId id="1638" r:id="rId31"/>
    <p:sldId id="1635" r:id="rId32"/>
    <p:sldId id="1758" r:id="rId33"/>
    <p:sldId id="1756" r:id="rId34"/>
    <p:sldId id="1626" r:id="rId35"/>
    <p:sldId id="164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E3008C"/>
    <a:srgbClr val="FFFFFF"/>
    <a:srgbClr val="D2D2D2"/>
    <a:srgbClr val="A80000"/>
    <a:srgbClr val="32145A"/>
    <a:srgbClr val="FF8C00"/>
    <a:srgbClr val="0078D7"/>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931" autoAdjust="0"/>
  </p:normalViewPr>
  <p:slideViewPr>
    <p:cSldViewPr>
      <p:cViewPr varScale="1">
        <p:scale>
          <a:sx n="61" d="100"/>
          <a:sy n="61" d="100"/>
        </p:scale>
        <p:origin x="63" y="51"/>
      </p:cViewPr>
      <p:guideLst/>
    </p:cSldViewPr>
  </p:slideViewPr>
  <p:outlineViewPr>
    <p:cViewPr>
      <p:scale>
        <a:sx n="33" d="100"/>
        <a:sy n="33" d="100"/>
      </p:scale>
      <p:origin x="0" y="-2742"/>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76" d="100"/>
          <a:sy n="76" d="100"/>
        </p:scale>
        <p:origin x="275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commentAuthors" Target="commentAuthors.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arrana" userId="55862c3d-5836-478f-9d94-c368d17447d3" providerId="ADAL" clId="{04ED3712-5058-489D-8BA2-D623F4F57222}"/>
    <pc:docChg chg="delSld modSld">
      <pc:chgData name="Mohamed Garrana" userId="55862c3d-5836-478f-9d94-c368d17447d3" providerId="ADAL" clId="{04ED3712-5058-489D-8BA2-D623F4F57222}" dt="2018-01-09T11:17:41.059" v="80" actId="14100"/>
      <pc:docMkLst>
        <pc:docMk/>
      </pc:docMkLst>
      <pc:sldChg chg="modTransition">
        <pc:chgData name="Mohamed Garrana" userId="55862c3d-5836-478f-9d94-c368d17447d3" providerId="ADAL" clId="{04ED3712-5058-489D-8BA2-D623F4F57222}" dt="2018-01-06T14:21:13.792" v="25" actId="14100"/>
        <pc:sldMkLst>
          <pc:docMk/>
          <pc:sldMk cId="3043359550" sldId="1622"/>
        </pc:sldMkLst>
      </pc:sldChg>
      <pc:sldChg chg="modTransition">
        <pc:chgData name="Mohamed Garrana" userId="55862c3d-5836-478f-9d94-c368d17447d3" providerId="ADAL" clId="{04ED3712-5058-489D-8BA2-D623F4F57222}" dt="2018-01-06T14:21:07.784" v="24" actId="14100"/>
        <pc:sldMkLst>
          <pc:docMk/>
          <pc:sldMk cId="4189029957" sldId="1625"/>
        </pc:sldMkLst>
      </pc:sldChg>
      <pc:sldChg chg="modTransition">
        <pc:chgData name="Mohamed Garrana" userId="55862c3d-5836-478f-9d94-c368d17447d3" providerId="ADAL" clId="{04ED3712-5058-489D-8BA2-D623F4F57222}" dt="2018-01-06T15:43:07.751" v="29" actId="14100"/>
        <pc:sldMkLst>
          <pc:docMk/>
          <pc:sldMk cId="630772351" sldId="1696"/>
        </pc:sldMkLst>
      </pc:sldChg>
      <pc:sldChg chg="modTransition">
        <pc:chgData name="Mohamed Garrana" userId="55862c3d-5836-478f-9d94-c368d17447d3" providerId="ADAL" clId="{04ED3712-5058-489D-8BA2-D623F4F57222}" dt="2018-01-07T03:37:53.418" v="30" actId="14100"/>
        <pc:sldMkLst>
          <pc:docMk/>
          <pc:sldMk cId="2404743066" sldId="1751"/>
        </pc:sldMkLst>
      </pc:sldChg>
      <pc:sldChg chg="modTransition">
        <pc:chgData name="Mohamed Garrana" userId="55862c3d-5836-478f-9d94-c368d17447d3" providerId="ADAL" clId="{04ED3712-5058-489D-8BA2-D623F4F57222}" dt="2018-01-06T14:32:46.482" v="28" actId="14100"/>
        <pc:sldMkLst>
          <pc:docMk/>
          <pc:sldMk cId="1063416885" sldId="1753"/>
        </pc:sldMkLst>
      </pc:sldChg>
      <pc:sldChg chg="modTransition">
        <pc:chgData name="Mohamed Garrana" userId="55862c3d-5836-478f-9d94-c368d17447d3" providerId="ADAL" clId="{04ED3712-5058-489D-8BA2-D623F4F57222}" dt="2018-01-06T14:20:18.398" v="23" actId="14100"/>
        <pc:sldMkLst>
          <pc:docMk/>
          <pc:sldMk cId="3339366211" sldId="1757"/>
        </pc:sldMkLst>
      </pc:sldChg>
      <pc:sldChg chg="modTransition">
        <pc:chgData name="Mohamed Garrana" userId="55862c3d-5836-478f-9d94-c368d17447d3" providerId="ADAL" clId="{04ED3712-5058-489D-8BA2-D623F4F57222}" dt="2018-01-06T14:23:40.061" v="26" actId="14100"/>
        <pc:sldMkLst>
          <pc:docMk/>
          <pc:sldMk cId="692813448" sldId="1759"/>
        </pc:sldMkLst>
      </pc:sldChg>
      <pc:sldChg chg="modTransition">
        <pc:chgData name="Mohamed Garrana" userId="55862c3d-5836-478f-9d94-c368d17447d3" providerId="ADAL" clId="{04ED3712-5058-489D-8BA2-D623F4F57222}" dt="2018-01-06T14:31:50.136" v="27" actId="14100"/>
        <pc:sldMkLst>
          <pc:docMk/>
          <pc:sldMk cId="3731765456" sldId="1764"/>
        </pc:sldMkLst>
      </pc:sldChg>
      <pc:sldChg chg="modTransition">
        <pc:chgData name="Mohamed Garrana" userId="55862c3d-5836-478f-9d94-c368d17447d3" providerId="ADAL" clId="{04ED3712-5058-489D-8BA2-D623F4F57222}" dt="2018-01-07T03:52:58.935" v="31" actId="14100"/>
        <pc:sldMkLst>
          <pc:docMk/>
          <pc:sldMk cId="796988213" sldId="1771"/>
        </pc:sldMkLst>
      </pc:sldChg>
      <pc:sldChg chg="modSp">
        <pc:chgData name="Mohamed Garrana" userId="55862c3d-5836-478f-9d94-c368d17447d3" providerId="ADAL" clId="{04ED3712-5058-489D-8BA2-D623F4F57222}" dt="2018-01-09T11:17:41.059" v="80" actId="14100"/>
        <pc:sldMkLst>
          <pc:docMk/>
          <pc:sldMk cId="4047924021" sldId="1804"/>
        </pc:sldMkLst>
        <pc:spChg chg="mod">
          <ac:chgData name="Mohamed Garrana" userId="55862c3d-5836-478f-9d94-c368d17447d3" providerId="ADAL" clId="{04ED3712-5058-489D-8BA2-D623F4F57222}" dt="2018-01-09T11:17:41.059" v="80" actId="14100"/>
          <ac:spMkLst>
            <pc:docMk/>
            <pc:sldMk cId="4047924021" sldId="1804"/>
            <ac:spMk id="2" creationId="{B63203ED-15F6-4C24-9E03-B3D97057E2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Microsoft Inspire</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9/10/2018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Inspire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9/10/2018 11:22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a:xfrm>
            <a:off x="384048" y="3913632"/>
            <a:ext cx="6099048" cy="4773168"/>
          </a:xfrm>
          <a:ln>
            <a:solidFill>
              <a:schemeClr val="tx1"/>
            </a:solidFill>
          </a:ln>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036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Underneath this there are more details and levers, based on what we’ve seen in the market with other partners Migration Practices as well as what we do in house with our MCS Migration Practice</a:t>
            </a:r>
          </a:p>
          <a:p>
            <a:endParaRPr lang="en-US" baseline="0" dirty="0"/>
          </a:p>
          <a:p>
            <a:r>
              <a:rPr lang="en-US" baseline="0" dirty="0"/>
              <a:t>We’re currently developing the technical IP to guide partners on how to deliver on all of these steps, as well as the tooling to use (we’ll provide some subsidized licensing perhaps)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Provides a structure for delivering a broad portfolio of strategic guidance and tactical engagement of resources to drive realization of modern, digital, cloud-enabled and cloud-resident services and systems.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6B4C15E-5222-40A4-92EB-AC0A40E25AD6}" type="slidenum">
              <a:rPr lang="en-US" smtClean="0"/>
              <a:t>10</a:t>
            </a:fld>
            <a:endParaRPr lang="en-US"/>
          </a:p>
        </p:txBody>
      </p:sp>
    </p:spTree>
    <p:extLst>
      <p:ext uri="{BB962C8B-B14F-4D97-AF65-F5344CB8AC3E}">
        <p14:creationId xmlns:p14="http://schemas.microsoft.com/office/powerpoint/2010/main" val="250208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BC49FF-4970-48C1-B299-39A79207B505}" type="slidenum">
              <a:rPr lang="en-US" smtClean="0"/>
              <a:t>11</a:t>
            </a:fld>
            <a:endParaRPr lang="en-US"/>
          </a:p>
        </p:txBody>
      </p:sp>
    </p:spTree>
    <p:extLst>
      <p:ext uri="{BB962C8B-B14F-4D97-AF65-F5344CB8AC3E}">
        <p14:creationId xmlns:p14="http://schemas.microsoft.com/office/powerpoint/2010/main" val="169481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477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baseline="0"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903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DBEF1-4820-4197-8E76-73A1ACCC77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9/10/2018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032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FBBB9-F669-4C2F-8B34-4029D5B93884}" type="slidenum">
              <a:rPr lang="en-US" smtClean="0"/>
              <a:t>15</a:t>
            </a:fld>
            <a:endParaRPr lang="en-US"/>
          </a:p>
        </p:txBody>
      </p:sp>
    </p:spTree>
    <p:extLst>
      <p:ext uri="{BB962C8B-B14F-4D97-AF65-F5344CB8AC3E}">
        <p14:creationId xmlns:p14="http://schemas.microsoft.com/office/powerpoint/2010/main" val="146549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43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7765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61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3861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9/10/2018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4741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9233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a:t>Working with customers and partners, Microsoft has developed a proven</a:t>
            </a:r>
            <a:r>
              <a:rPr lang="en-US" baseline="0"/>
              <a:t> approach to migration that reduces risk and increases the chance of both a successful proof of concept and a clear path to additional migration opportunities. Following these steps, you get a clear picture of existing computing resources and dependencies, what will be needed on the Azure side, and what you can expect for costs. More details are on the following pages.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852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0.xml"/><Relationship Id="rId5" Type="http://schemas.openxmlformats.org/officeDocument/2006/relationships/image" Target="../media/image40.png"/><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Master" Target="../slideMasters/slideMaster12.xml"/><Relationship Id="rId5" Type="http://schemas.openxmlformats.org/officeDocument/2006/relationships/image" Target="../media/image49.emf"/><Relationship Id="rId4" Type="http://schemas.openxmlformats.org/officeDocument/2006/relationships/image" Target="../media/image5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jp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BCF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3" y="2125683"/>
            <a:ext cx="6400736"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199">
                <a:gradFill>
                  <a:gsLst>
                    <a:gs pos="2000">
                      <a:schemeClr val="tx1"/>
                    </a:gs>
                    <a:gs pos="98000">
                      <a:schemeClr val="tx1"/>
                    </a:gs>
                  </a:gsLst>
                  <a:lin ang="5400000" scaled="1"/>
                </a:gradFill>
              </a:defRPr>
            </a:lvl1pPr>
          </a:lstStyle>
          <a:p>
            <a:pPr lvl="0"/>
            <a:r>
              <a:rPr lang="en-US"/>
              <a:t>Speaker Name</a:t>
            </a:r>
          </a:p>
        </p:txBody>
      </p:sp>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2" name="Freeform 5"/>
          <p:cNvSpPr>
            <a:spLocks noEditPoints="1"/>
          </p:cNvSpPr>
          <p:nvPr userDrawn="1"/>
        </p:nvSpPr>
        <p:spPr bwMode="auto">
          <a:xfrm>
            <a:off x="8328875" y="4155345"/>
            <a:ext cx="621087" cy="61981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3" name="Freeform 6"/>
          <p:cNvSpPr>
            <a:spLocks noEditPoints="1"/>
          </p:cNvSpPr>
          <p:nvPr userDrawn="1"/>
        </p:nvSpPr>
        <p:spPr bwMode="auto">
          <a:xfrm>
            <a:off x="7737000" y="4601158"/>
            <a:ext cx="848439" cy="84971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4" name="Freeform 7"/>
          <p:cNvSpPr>
            <a:spLocks noEditPoints="1"/>
          </p:cNvSpPr>
          <p:nvPr userDrawn="1"/>
        </p:nvSpPr>
        <p:spPr bwMode="auto">
          <a:xfrm>
            <a:off x="8748013" y="4356024"/>
            <a:ext cx="1238364" cy="124090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5" name="Freeform 8"/>
          <p:cNvSpPr>
            <a:spLocks/>
          </p:cNvSpPr>
          <p:nvPr userDrawn="1"/>
        </p:nvSpPr>
        <p:spPr bwMode="auto">
          <a:xfrm>
            <a:off x="7144573" y="3972448"/>
            <a:ext cx="1687987" cy="178832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6" name="Freeform 9"/>
          <p:cNvSpPr>
            <a:spLocks/>
          </p:cNvSpPr>
          <p:nvPr userDrawn="1"/>
        </p:nvSpPr>
        <p:spPr bwMode="auto">
          <a:xfrm>
            <a:off x="8832560" y="3629515"/>
            <a:ext cx="2072833" cy="2131262"/>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675" y="5891419"/>
            <a:ext cx="2318611" cy="852765"/>
          </a:xfrm>
          <a:prstGeom prst="rect">
            <a:avLst/>
          </a:prstGeom>
        </p:spPr>
      </p:pic>
    </p:spTree>
    <p:extLst>
      <p:ext uri="{BB962C8B-B14F-4D97-AF65-F5344CB8AC3E}">
        <p14:creationId xmlns:p14="http://schemas.microsoft.com/office/powerpoint/2010/main" val="153040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1000"/>
                                  </p:stCondLst>
                                  <p:childTnLst>
                                    <p:animMotion origin="layout" path="M 4.16667E-7 3.7037E-6 L 0.06146 0.00092 " pathEditMode="relative" rAng="0" ptsTypes="AA">
                                      <p:cBhvr>
                                        <p:cTn id="6" dur="2000" fill="hold"/>
                                        <p:tgtEl>
                                          <p:spTgt spid="236"/>
                                        </p:tgtEl>
                                        <p:attrNameLst>
                                          <p:attrName>ppt_x</p:attrName>
                                          <p:attrName>ppt_y</p:attrName>
                                        </p:attrNameLst>
                                      </p:cBhvr>
                                      <p:rCtr x="3073" y="46"/>
                                    </p:animMotion>
                                  </p:childTnLst>
                                </p:cTn>
                              </p:par>
                              <p:par>
                                <p:cTn id="7" presetID="35" presetClass="path" presetSubtype="0" accel="50000" decel="50000" fill="hold" grpId="0" nodeType="withEffect">
                                  <p:stCondLst>
                                    <p:cond delay="1000"/>
                                  </p:stCondLst>
                                  <p:childTnLst>
                                    <p:animMotion origin="layout" path="M 2.29167E-6 -1.85185E-6 L -0.05794 0.00046 " pathEditMode="relative" rAng="0" ptsTypes="AA">
                                      <p:cBhvr>
                                        <p:cTn id="8" dur="2000" fill="hold"/>
                                        <p:tgtEl>
                                          <p:spTgt spid="235"/>
                                        </p:tgtEl>
                                        <p:attrNameLst>
                                          <p:attrName>ppt_x</p:attrName>
                                          <p:attrName>ppt_y</p:attrName>
                                        </p:attrNameLst>
                                      </p:cBhvr>
                                      <p:rCtr x="-290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5"/>
          <a:stretch/>
        </p:blipFill>
        <p:spPr>
          <a:xfrm>
            <a:off x="-95532" y="-7937"/>
            <a:ext cx="12532008" cy="7021286"/>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a:ext>
            </a:extLst>
          </a:blip>
          <a:srcRect t="7658" r="14499" b="6533"/>
          <a:stretch/>
        </p:blipFill>
        <p:spPr>
          <a:xfrm>
            <a:off x="-95533" y="-7938"/>
            <a:ext cx="12409771" cy="7010400"/>
          </a:xfrm>
          <a:prstGeom prst="rect">
            <a:avLst/>
          </a:prstGeom>
        </p:spPr>
      </p:pic>
      <p:sp>
        <p:nvSpPr>
          <p:cNvPr id="2" name="Rectangle 1"/>
          <p:cNvSpPr/>
          <p:nvPr userDrawn="1"/>
        </p:nvSpPr>
        <p:spPr bwMode="auto">
          <a:xfrm>
            <a:off x="-95533" y="-7937"/>
            <a:ext cx="8770314" cy="7021286"/>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9/10/2018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26925405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9/10/2018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3930271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1794645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9" name="TextBox 8"/>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747825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19899078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87331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6013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8198600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and Content - White">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0912" y="372394"/>
            <a:ext cx="11814651" cy="652628"/>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Clr>
                <a:srgbClr val="404040"/>
              </a:buClr>
              <a:buSzPct val="34375"/>
              <a:buFont typeface="Arial"/>
              <a:buNone/>
              <a:defRPr sz="3807" b="0" i="0" u="none" strike="noStrike" cap="none">
                <a:solidFill>
                  <a:srgbClr val="404040"/>
                </a:solidFill>
                <a:latin typeface="Arial"/>
                <a:ea typeface="Arial"/>
                <a:cs typeface="Arial"/>
                <a:sym typeface="Arial"/>
              </a:defRPr>
            </a:lvl1pPr>
            <a:lvl2pPr lvl="1" indent="0">
              <a:spcBef>
                <a:spcPts val="0"/>
              </a:spcBef>
              <a:buSzPct val="78571"/>
              <a:buFont typeface="Arial"/>
              <a:buNone/>
              <a:defRPr sz="1904"/>
            </a:lvl2pPr>
            <a:lvl3pPr lvl="2" indent="0">
              <a:spcBef>
                <a:spcPts val="0"/>
              </a:spcBef>
              <a:buSzPct val="78571"/>
              <a:buFont typeface="Arial"/>
              <a:buNone/>
              <a:defRPr sz="1904"/>
            </a:lvl3pPr>
            <a:lvl4pPr lvl="3" indent="0">
              <a:spcBef>
                <a:spcPts val="0"/>
              </a:spcBef>
              <a:buSzPct val="78571"/>
              <a:buFont typeface="Arial"/>
              <a:buNone/>
              <a:defRPr sz="1904"/>
            </a:lvl4pPr>
            <a:lvl5pPr lvl="4" indent="0">
              <a:spcBef>
                <a:spcPts val="0"/>
              </a:spcBef>
              <a:buSzPct val="78571"/>
              <a:buFont typeface="Arial"/>
              <a:buNone/>
              <a:defRPr sz="1904"/>
            </a:lvl5pPr>
            <a:lvl6pPr lvl="5" indent="0">
              <a:spcBef>
                <a:spcPts val="0"/>
              </a:spcBef>
              <a:buSzPct val="78571"/>
              <a:buFont typeface="Arial"/>
              <a:buNone/>
              <a:defRPr sz="1904"/>
            </a:lvl6pPr>
            <a:lvl7pPr lvl="6" indent="0">
              <a:spcBef>
                <a:spcPts val="0"/>
              </a:spcBef>
              <a:buSzPct val="78571"/>
              <a:buFont typeface="Arial"/>
              <a:buNone/>
              <a:defRPr sz="1904"/>
            </a:lvl7pPr>
            <a:lvl8pPr lvl="7" indent="0">
              <a:spcBef>
                <a:spcPts val="0"/>
              </a:spcBef>
              <a:buSzPct val="78571"/>
              <a:buFont typeface="Arial"/>
              <a:buNone/>
              <a:defRPr sz="1904"/>
            </a:lvl8pPr>
            <a:lvl9pPr lvl="8" indent="0">
              <a:spcBef>
                <a:spcPts val="0"/>
              </a:spcBef>
              <a:buSzPct val="78571"/>
              <a:buFont typeface="Arial"/>
              <a:buNone/>
              <a:defRPr sz="1904"/>
            </a:lvl9pPr>
          </a:lstStyle>
          <a:p>
            <a:endParaRPr/>
          </a:p>
        </p:txBody>
      </p:sp>
      <p:sp>
        <p:nvSpPr>
          <p:cNvPr id="79" name="Shape 79"/>
          <p:cNvSpPr txBox="1">
            <a:spLocks noGrp="1"/>
          </p:cNvSpPr>
          <p:nvPr>
            <p:ph type="body" idx="1"/>
          </p:nvPr>
        </p:nvSpPr>
        <p:spPr>
          <a:xfrm>
            <a:off x="310912" y="1861968"/>
            <a:ext cx="11814651" cy="477557"/>
          </a:xfrm>
          <a:prstGeom prst="rect">
            <a:avLst/>
          </a:prstGeom>
          <a:noFill/>
          <a:ln>
            <a:noFill/>
          </a:ln>
        </p:spPr>
        <p:txBody>
          <a:bodyPr lIns="68575" tIns="68575" rIns="68575" bIns="68575" anchor="t" anchorCtr="0"/>
          <a:lstStyle>
            <a:lvl1pPr marL="310857" marR="0" lvl="0" indent="69080" algn="l" rtl="0">
              <a:lnSpc>
                <a:spcPct val="90000"/>
              </a:lnSpc>
              <a:spcBef>
                <a:spcPts val="0"/>
              </a:spcBef>
              <a:spcAft>
                <a:spcPts val="816"/>
              </a:spcAft>
              <a:buClr>
                <a:srgbClr val="AEABAB"/>
              </a:buClr>
              <a:buSzPct val="100000"/>
              <a:buFont typeface="Arial"/>
              <a:buChar char="•"/>
              <a:defRPr sz="2448" b="0" i="0" u="none" strike="noStrike" cap="none">
                <a:solidFill>
                  <a:schemeClr val="dk1"/>
                </a:solidFill>
                <a:latin typeface="Arial"/>
                <a:ea typeface="Arial"/>
                <a:cs typeface="Arial"/>
                <a:sym typeface="Arial"/>
              </a:defRPr>
            </a:lvl1pPr>
            <a:lvl2pPr marL="725335" marR="0" lvl="1" indent="103619" algn="l" rtl="0">
              <a:lnSpc>
                <a:spcPct val="90000"/>
              </a:lnSpc>
              <a:spcBef>
                <a:spcPts val="0"/>
              </a:spcBef>
              <a:spcAft>
                <a:spcPts val="816"/>
              </a:spcAft>
              <a:buClr>
                <a:srgbClr val="AEABAB"/>
              </a:buClr>
              <a:buSzPct val="106250"/>
              <a:buFont typeface="Arial"/>
              <a:buChar char="-"/>
              <a:defRPr sz="2175" b="0" i="0" u="none" strike="noStrike" cap="none">
                <a:solidFill>
                  <a:schemeClr val="dk1"/>
                </a:solidFill>
                <a:latin typeface="Arial"/>
                <a:ea typeface="Arial"/>
                <a:cs typeface="Arial"/>
                <a:sym typeface="Arial"/>
              </a:defRPr>
            </a:lvl2pPr>
            <a:lvl3pPr marL="1157082" marR="0" lvl="2" indent="120889" algn="l" rtl="0">
              <a:lnSpc>
                <a:spcPct val="90000"/>
              </a:lnSpc>
              <a:spcBef>
                <a:spcPts val="0"/>
              </a:spcBef>
              <a:spcAft>
                <a:spcPts val="816"/>
              </a:spcAft>
              <a:buClr>
                <a:srgbClr val="AEABAB"/>
              </a:buClr>
              <a:buSzPct val="100000"/>
              <a:buFont typeface="Arial"/>
              <a:buChar char="•"/>
              <a:defRPr sz="1904" b="0" i="0" u="none" strike="noStrike" cap="none">
                <a:solidFill>
                  <a:schemeClr val="dk1"/>
                </a:solidFill>
                <a:latin typeface="Arial"/>
                <a:ea typeface="Arial"/>
                <a:cs typeface="Arial"/>
                <a:sym typeface="Arial"/>
              </a:defRPr>
            </a:lvl3pPr>
            <a:lvl4pPr marL="1623369" marR="0" lvl="3"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4pPr>
            <a:lvl5pPr marL="2089655" marR="0" lvl="4"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2"/>
          </p:nvPr>
        </p:nvSpPr>
        <p:spPr>
          <a:xfrm>
            <a:off x="310912" y="1042703"/>
            <a:ext cx="11814651" cy="534047"/>
          </a:xfrm>
          <a:prstGeom prst="rect">
            <a:avLst/>
          </a:prstGeom>
          <a:noFill/>
          <a:ln>
            <a:noFill/>
          </a:ln>
        </p:spPr>
        <p:txBody>
          <a:bodyPr lIns="68575" tIns="68575" rIns="68575" bIns="68575" anchor="t" anchorCtr="0"/>
          <a:lstStyle>
            <a:lvl1pPr marL="0" marR="0" lvl="0" indent="0" algn="l" rtl="0">
              <a:lnSpc>
                <a:spcPct val="90000"/>
              </a:lnSpc>
              <a:spcBef>
                <a:spcPts val="1088"/>
              </a:spcBef>
              <a:spcAft>
                <a:spcPts val="0"/>
              </a:spcAft>
              <a:buClr>
                <a:schemeClr val="dk1"/>
              </a:buClr>
              <a:buSzPct val="52380"/>
              <a:buFont typeface="Arial"/>
              <a:buChar char="●"/>
              <a:defRPr sz="2856" b="0" i="0" u="none" strike="noStrike" cap="none">
                <a:solidFill>
                  <a:schemeClr val="dk1"/>
                </a:solidFill>
                <a:latin typeface="Arial"/>
                <a:ea typeface="Arial"/>
                <a:cs typeface="Arial"/>
                <a:sym typeface="Arial"/>
              </a:defRPr>
            </a:lvl1pPr>
            <a:lvl2pPr marL="759874" marR="0" lvl="1" indent="86350" algn="l" rtl="0">
              <a:lnSpc>
                <a:spcPct val="90000"/>
              </a:lnSpc>
              <a:spcBef>
                <a:spcPts val="544"/>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74352" marR="0" lvl="2" indent="103619" algn="l" rtl="0">
              <a:lnSpc>
                <a:spcPct val="90000"/>
              </a:lnSpc>
              <a:spcBef>
                <a:spcPts val="544"/>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23369" marR="0" lvl="3"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4pPr>
            <a:lvl5pPr marL="2089655" marR="0" lvl="4"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310912" y="6484574"/>
            <a:ext cx="2940144" cy="372393"/>
          </a:xfrm>
          <a:prstGeom prst="rect">
            <a:avLst/>
          </a:prstGeom>
          <a:noFill/>
          <a:ln>
            <a:noFill/>
          </a:ln>
        </p:spPr>
        <p:txBody>
          <a:bodyPr lIns="68575" tIns="34275" rIns="68575" bIns="34275" anchor="ctr" anchorCtr="0">
            <a:noAutofit/>
          </a:bodyPr>
          <a:lstStyle/>
          <a:p>
            <a:pPr algn="l">
              <a:buClr>
                <a:schemeClr val="dk2"/>
              </a:buClr>
              <a:buSzPct val="25000"/>
            </a:pPr>
            <a:fld id="{00000000-1234-1234-1234-123412341234}" type="slidenum">
              <a:rPr lang="en" sz="1224" smtClean="0">
                <a:solidFill>
                  <a:schemeClr val="dk2"/>
                </a:solidFill>
                <a:latin typeface="Arial"/>
                <a:ea typeface="Arial"/>
                <a:cs typeface="Arial"/>
                <a:sym typeface="Arial"/>
              </a:rPr>
              <a:pPr algn="l">
                <a:buClr>
                  <a:schemeClr val="dk2"/>
                </a:buClr>
                <a:buSzPct val="25000"/>
              </a:pPr>
              <a:t>‹#›</a:t>
            </a:fld>
            <a:endParaRPr lang="en" sz="1224">
              <a:solidFill>
                <a:schemeClr val="dk2"/>
              </a:solidFill>
              <a:latin typeface="Arial"/>
              <a:ea typeface="Arial"/>
              <a:cs typeface="Arial"/>
              <a:sym typeface="Arial"/>
            </a:endParaRPr>
          </a:p>
        </p:txBody>
      </p:sp>
    </p:spTree>
    <p:extLst>
      <p:ext uri="{BB962C8B-B14F-4D97-AF65-F5344CB8AC3E}">
        <p14:creationId xmlns:p14="http://schemas.microsoft.com/office/powerpoint/2010/main" val="76787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_Collabora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245894"/>
          </a:xfrm>
          <a:prstGeom prst="rect">
            <a:avLst/>
          </a:prstGeom>
        </p:spPr>
      </p:pic>
      <p:pic>
        <p:nvPicPr>
          <p:cNvPr id="9" name="Picture 8">
            <a:extLst>
              <a:ext uri="{FF2B5EF4-FFF2-40B4-BE49-F238E27FC236}">
                <a16:creationId xmlns:a16="http://schemas.microsoft.com/office/drawing/2014/main" id="{51E7BC27-4554-443E-A03E-F3596A2411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3047459"/>
            <a:ext cx="12439714" cy="1641140"/>
          </a:xfrm>
          <a:prstGeom prst="rect">
            <a:avLst/>
          </a:prstGeom>
        </p:spPr>
      </p:pic>
      <p:sp>
        <p:nvSpPr>
          <p:cNvPr id="13" name="Rectangle 12">
            <a:extLst>
              <a:ext uri="{FF2B5EF4-FFF2-40B4-BE49-F238E27FC236}">
                <a16:creationId xmlns:a16="http://schemas.microsoft.com/office/drawing/2014/main" id="{3C84C713-FA15-4095-B35F-0385E59E76EC}"/>
              </a:ext>
            </a:extLst>
          </p:cNvPr>
          <p:cNvSpPr/>
          <p:nvPr userDrawn="1"/>
        </p:nvSpPr>
        <p:spPr>
          <a:xfrm>
            <a:off x="0" y="4546441"/>
            <a:ext cx="12439713" cy="2448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Footer Placeholder 6">
            <a:extLst>
              <a:ext uri="{FF2B5EF4-FFF2-40B4-BE49-F238E27FC236}">
                <a16:creationId xmlns:a16="http://schemas.microsoft.com/office/drawing/2014/main" id="{6D5CEFD8-5EBD-4DB8-9018-E422AF669365}"/>
              </a:ext>
            </a:extLst>
          </p:cNvPr>
          <p:cNvSpPr>
            <a:spLocks noGrp="1"/>
          </p:cNvSpPr>
          <p:nvPr>
            <p:ph type="ftr" sz="quarter" idx="11"/>
          </p:nvPr>
        </p:nvSpPr>
        <p:spPr>
          <a:xfrm>
            <a:off x="5165304" y="6720678"/>
            <a:ext cx="2105867" cy="250144"/>
          </a:xfrm>
        </p:spPr>
        <p:txBody>
          <a:bodyPr/>
          <a:lstStyle/>
          <a:p>
            <a:endParaRPr lang="en-US" sz="816">
              <a:solidFill>
                <a:schemeClr val="bg1">
                  <a:lumMod val="85000"/>
                </a:schemeClr>
              </a:solidFill>
              <a:cs typeface="Segoe UI" panose="020B0502040204020203" pitchFamily="34" charset="0"/>
            </a:endParaRPr>
          </a:p>
        </p:txBody>
      </p:sp>
      <p:sp>
        <p:nvSpPr>
          <p:cNvPr id="17" name="Subtitle 2">
            <a:extLst>
              <a:ext uri="{FF2B5EF4-FFF2-40B4-BE49-F238E27FC236}">
                <a16:creationId xmlns:a16="http://schemas.microsoft.com/office/drawing/2014/main" id="{F0083DEB-7DA4-4973-AE7B-95A4CA0C93E7}"/>
              </a:ext>
            </a:extLst>
          </p:cNvPr>
          <p:cNvSpPr>
            <a:spLocks noGrp="1"/>
          </p:cNvSpPr>
          <p:nvPr>
            <p:ph type="subTitle" idx="1"/>
          </p:nvPr>
        </p:nvSpPr>
        <p:spPr>
          <a:xfrm>
            <a:off x="2314027" y="5580631"/>
            <a:ext cx="9267440" cy="1044393"/>
          </a:xfrm>
          <a:prstGeom prst="rect">
            <a:avLst/>
          </a:prstGeom>
        </p:spPr>
        <p:txBody>
          <a:bodyPr>
            <a:noAutofit/>
          </a:bodyPr>
          <a:lstStyle>
            <a:lvl1pPr marL="0" indent="0" algn="l">
              <a:buNone/>
              <a:defRPr lang="en-US" sz="1632"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18" name="Title 1">
            <a:extLst>
              <a:ext uri="{FF2B5EF4-FFF2-40B4-BE49-F238E27FC236}">
                <a16:creationId xmlns:a16="http://schemas.microsoft.com/office/drawing/2014/main" id="{A91998FE-48F4-44DF-BAA6-02DE4457E37F}"/>
              </a:ext>
            </a:extLst>
          </p:cNvPr>
          <p:cNvSpPr>
            <a:spLocks noGrp="1"/>
          </p:cNvSpPr>
          <p:nvPr>
            <p:ph type="title"/>
          </p:nvPr>
        </p:nvSpPr>
        <p:spPr>
          <a:xfrm>
            <a:off x="2314027" y="4839418"/>
            <a:ext cx="9267440" cy="701288"/>
          </a:xfrm>
          <a:prstGeom prst="rect">
            <a:avLst/>
          </a:prstGeom>
        </p:spPr>
        <p:txBody>
          <a:bodyPr/>
          <a:lstStyle>
            <a:lvl1pPr>
              <a:defRPr lang="en-GB" sz="3672" b="0" i="0" kern="1200" dirty="0">
                <a:solidFill>
                  <a:schemeClr val="tx2"/>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232660762"/>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83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46286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153989974"/>
      </p:ext>
    </p:extLst>
  </p:cSld>
  <p:clrMapOvr>
    <a:masterClrMapping/>
  </p:clrMapOvr>
  <p:transition spd="slow">
    <p:push/>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4498346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Tree>
    <p:extLst>
      <p:ext uri="{BB962C8B-B14F-4D97-AF65-F5344CB8AC3E}">
        <p14:creationId xmlns:p14="http://schemas.microsoft.com/office/powerpoint/2010/main" val="60885167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60"/>
          </a:xfrm>
          <a:noFill/>
        </p:spPr>
        <p:txBody>
          <a:bodyPr wrap="square" lIns="182880" tIns="146304" rIns="182880" bIns="146304">
            <a:spAutoFit/>
          </a:bodyPr>
          <a:lstStyle>
            <a:lvl1pPr marL="0" indent="0">
              <a:spcBef>
                <a:spcPts val="0"/>
              </a:spcBef>
              <a:buNone/>
              <a:defRPr sz="4199"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448703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53300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303069"/>
            <a:ext cx="7425059" cy="2216301"/>
          </a:xfrm>
          <a:noFill/>
        </p:spPr>
        <p:txBody>
          <a:bodyPr lIns="0" tIns="91440" rIns="146304" bIns="91440" anchor="t" anchorCtr="0"/>
          <a:lstStyle>
            <a:lvl1pPr>
              <a:defRPr sz="7198" spc="-100"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74638" y="3647557"/>
            <a:ext cx="5943600" cy="646331"/>
          </a:xfrm>
        </p:spPr>
        <p:txBody>
          <a:bodyPr/>
          <a:lstStyle>
            <a:lvl1pPr marL="0" indent="0">
              <a:spcBef>
                <a:spcPts val="1000"/>
              </a:spcBef>
              <a:spcAft>
                <a:spcPts val="1000"/>
              </a:spcAft>
              <a:buNone/>
              <a:defRPr sz="3999"/>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486650" y="137942"/>
            <a:ext cx="5859324" cy="6876651"/>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spTree>
    <p:extLst>
      <p:ext uri="{BB962C8B-B14F-4D97-AF65-F5344CB8AC3E}">
        <p14:creationId xmlns:p14="http://schemas.microsoft.com/office/powerpoint/2010/main" val="1920984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93423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6481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94653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5760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2"/>
            <a:ext cx="12164203" cy="771524"/>
          </a:xfrm>
        </p:spPr>
        <p:txBody>
          <a:bodyPr lIns="91440" tIns="91440" rIns="0"/>
          <a:lstStyle>
            <a:lvl1pPr>
              <a:defRPr sz="2200">
                <a:solidFill>
                  <a:schemeClr val="bg2"/>
                </a:solidFill>
                <a:latin typeface="+mn-lt"/>
              </a:defRPr>
            </a:lvl1pPr>
          </a:lstStyle>
          <a:p>
            <a:r>
              <a:rPr lang="en-US"/>
              <a:t>Click to edit Master title style</a:t>
            </a:r>
          </a:p>
        </p:txBody>
      </p:sp>
    </p:spTree>
    <p:extLst>
      <p:ext uri="{BB962C8B-B14F-4D97-AF65-F5344CB8AC3E}">
        <p14:creationId xmlns:p14="http://schemas.microsoft.com/office/powerpoint/2010/main" val="32114138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9" y="182880"/>
            <a:ext cx="5852893" cy="771524"/>
          </a:xfrm>
        </p:spPr>
        <p:txBody>
          <a:bodyPr lIns="0" tIns="91440" rIns="0" b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218239" y="182880"/>
            <a:ext cx="5943600" cy="557076"/>
          </a:xfrm>
        </p:spPr>
        <p:txBody>
          <a:bodyPr tIns="91440"/>
          <a:lstStyle>
            <a:lvl1pPr marL="0" indent="0">
              <a:lnSpc>
                <a:spcPct val="110000"/>
              </a:lnSpc>
              <a:spcBef>
                <a:spcPts val="1199"/>
              </a:spcBef>
              <a:spcAft>
                <a:spcPts val="1199"/>
              </a:spcAft>
              <a:buNone/>
              <a:defRPr sz="2200">
                <a:solidFill>
                  <a:schemeClr val="bg2"/>
                </a:solidFill>
                <a:latin typeface="+mn-lt"/>
              </a:defRPr>
            </a:lvl1pPr>
          </a:lstStyle>
          <a:p>
            <a:pPr lvl="0"/>
            <a:endParaRPr lang="en-US"/>
          </a:p>
        </p:txBody>
      </p:sp>
    </p:spTree>
    <p:extLst>
      <p:ext uri="{BB962C8B-B14F-4D97-AF65-F5344CB8AC3E}">
        <p14:creationId xmlns:p14="http://schemas.microsoft.com/office/powerpoint/2010/main" val="6947466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0817086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74640" y="1212852"/>
            <a:ext cx="11887200" cy="2403607"/>
          </a:xfrm>
        </p:spPr>
        <p:txBody>
          <a:bodyPr>
            <a:spAutoFit/>
          </a:bodyPr>
          <a:lstStyle>
            <a:lvl1pPr>
              <a:lnSpc>
                <a:spcPct val="95000"/>
              </a:lnSpc>
              <a:spcBef>
                <a:spcPts val="600"/>
              </a:spcBef>
              <a:spcAft>
                <a:spcPts val="600"/>
              </a:spcAft>
              <a:defRPr sz="3598">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a:lnSpc>
                <a:spcPct val="95000"/>
              </a:lnSpc>
              <a:spcBef>
                <a:spcPts val="600"/>
              </a:spcBef>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309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66975" y="178676"/>
            <a:ext cx="9697228" cy="592849"/>
          </a:xfrm>
        </p:spPr>
        <p:txBody>
          <a:bodyPr lIns="91440" tIns="91440" r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86000"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98673CB-7580-4B9B-8920-DC15219E923C}"/>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Tree>
    <p:extLst>
      <p:ext uri="{BB962C8B-B14F-4D97-AF65-F5344CB8AC3E}">
        <p14:creationId xmlns:p14="http://schemas.microsoft.com/office/powerpoint/2010/main" val="31278552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2571750"/>
            <a:ext cx="9612248" cy="3667124"/>
          </a:xfrm>
          <a:noFill/>
        </p:spPr>
        <p:txBody>
          <a:bodyPr lIns="146304" tIns="0" rIns="0"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172628564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50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389072"/>
            <a:ext cx="11887199" cy="449227"/>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defTabSz="931574" eaLnBrk="0" hangingPunct="0">
              <a:defRPr/>
            </a:pPr>
            <a:r>
              <a:rPr lang="en-US" sz="100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5920871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1338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36724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403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8">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1933058"/>
          </a:xfrm>
        </p:spPr>
        <p:txBody>
          <a:bodyPr/>
          <a:lstStyle>
            <a:lvl1pPr marL="0" indent="0">
              <a:buNone/>
              <a:defRPr>
                <a:solidFill>
                  <a:schemeClr val="tx1"/>
                </a:solidFill>
              </a:defRPr>
            </a:lvl1pPr>
            <a:lvl2pPr marL="28533" indent="0">
              <a:buNone/>
              <a:defRPr sz="1998">
                <a:solidFill>
                  <a:schemeClr val="tx1"/>
                </a:solidFill>
              </a:defRPr>
            </a:lvl2pPr>
            <a:lvl3pPr marL="223504" indent="0">
              <a:buNone/>
              <a:defRPr sz="1998">
                <a:solidFill>
                  <a:schemeClr val="tx1"/>
                </a:solidFill>
              </a:defRPr>
            </a:lvl3pPr>
            <a:lvl4pPr marL="475540" indent="0">
              <a:buNone/>
              <a:defRPr sz="1798">
                <a:solidFill>
                  <a:schemeClr val="tx1"/>
                </a:solidFill>
              </a:defRPr>
            </a:lvl4pPr>
            <a:lvl5pPr marL="738674"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008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8"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9"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1"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90"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03" name="Group 102"/>
          <p:cNvGrpSpPr/>
          <p:nvPr userDrawn="1"/>
        </p:nvGrpSpPr>
        <p:grpSpPr>
          <a:xfrm>
            <a:off x="0" y="4329114"/>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grpSp>
      </p:grpSp>
      <p:sp>
        <p:nvSpPr>
          <p:cNvPr id="3" name="TextBox 2"/>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93595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#hashtag</a:t>
            </a:r>
          </a:p>
        </p:txBody>
      </p:sp>
      <p:sp>
        <p:nvSpPr>
          <p:cNvPr id="15" name="Text Placeholder 4"/>
          <p:cNvSpPr>
            <a:spLocks noGrp="1"/>
          </p:cNvSpPr>
          <p:nvPr>
            <p:ph type="body" sz="quarter" idx="16" hasCustomPrompt="1"/>
          </p:nvPr>
        </p:nvSpPr>
        <p:spPr>
          <a:xfrm>
            <a:off x="8961408"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3988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601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66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62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060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612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85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3805894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32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799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165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800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029496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260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636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55298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96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88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414822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2821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98609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424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60026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20" name="Rectangle 19"/>
          <p:cNvSpPr/>
          <p:nvPr userDrawn="1"/>
        </p:nvSpPr>
        <p:spPr bwMode="gray">
          <a:xfrm>
            <a:off x="274639" y="2125663"/>
            <a:ext cx="7315200" cy="3657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5664"/>
            <a:ext cx="7316788" cy="1828800"/>
          </a:xfrm>
          <a:noFill/>
        </p:spPr>
        <p:txBody>
          <a:bodyPr lIns="143407" tIns="89629" rIns="143407" bIns="89629" anchor="t" anchorCtr="0"/>
          <a:lstStyle>
            <a:lvl1pPr>
              <a:defRPr sz="6015"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73052" y="3957640"/>
            <a:ext cx="7316788" cy="1825625"/>
          </a:xfrm>
        </p:spPr>
        <p:txBody>
          <a:bodyPr tIns="107555" bIns="107555">
            <a:noAutofit/>
          </a:bodyPr>
          <a:lstStyle>
            <a:lvl1pPr marL="0" indent="0">
              <a:spcBef>
                <a:spcPts val="0"/>
              </a:spcBef>
              <a:buNone/>
              <a:defRPr sz="3162">
                <a:gradFill>
                  <a:gsLst>
                    <a:gs pos="1250">
                      <a:srgbClr val="FFFFFF"/>
                    </a:gs>
                    <a:gs pos="99000">
                      <a:srgbClr val="FFFFFF"/>
                    </a:gs>
                  </a:gsLst>
                  <a:lin ang="5400000" scaled="0"/>
                </a:gradFill>
              </a:defRPr>
            </a:lvl1pPr>
          </a:lstStyle>
          <a:p>
            <a:pPr lvl="0"/>
            <a:r>
              <a:rPr lang="en-US"/>
              <a:t>Speaker Name</a:t>
            </a:r>
          </a:p>
        </p:txBody>
      </p:sp>
      <p:sp>
        <p:nvSpPr>
          <p:cNvPr id="8" name="Rectangle 7"/>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10430889" y="6208613"/>
            <a:ext cx="1544488" cy="332659"/>
          </a:xfrm>
          <a:prstGeom prst="rect">
            <a:avLst/>
          </a:prstGeom>
        </p:spPr>
      </p:pic>
    </p:spTree>
    <p:extLst>
      <p:ext uri="{BB962C8B-B14F-4D97-AF65-F5344CB8AC3E}">
        <p14:creationId xmlns:p14="http://schemas.microsoft.com/office/powerpoint/2010/main" val="2921189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436475" cy="6994526"/>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210" y="480503"/>
            <a:ext cx="1552931" cy="332660"/>
          </a:xfrm>
          <a:prstGeom prst="rect">
            <a:avLst/>
          </a:prstGeom>
        </p:spPr>
      </p:pic>
      <p:sp>
        <p:nvSpPr>
          <p:cNvPr id="11" name="Rectangle 10"/>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0"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2798836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03973" y="6208614"/>
            <a:ext cx="1554614" cy="332715"/>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sp>
        <p:nvSpPr>
          <p:cNvPr id="11" name="Rectangle 10"/>
          <p:cNvSpPr/>
          <p:nvPr userDrawn="1"/>
        </p:nvSpPr>
        <p:spPr bwMode="lt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4"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3706679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2745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0412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49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print">
            <a:extLst>
              <a:ext uri="{28A0092B-C50C-407E-A947-70E740481C1C}">
                <a14:useLocalDpi xmlns:a14="http://schemas.microsoft.com/office/drawing/2010/main"/>
              </a:ext>
            </a:extLst>
          </a:blip>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60051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3556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4589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2986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8889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8778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11075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520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275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4186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24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7282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489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8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4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9"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2017809"/>
          </a:xfrm>
        </p:spPr>
        <p:txBody>
          <a:bodyPr/>
          <a:lstStyle>
            <a:lvl1pPr marL="0" indent="0">
              <a:buNone/>
              <a:defRPr sz="3264">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39381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3" indent="-280851">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2379" tIns="76190" rIns="152379" bIns="76190"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4998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9/10/2018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40926164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16218289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68998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89068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87614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20065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1806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65986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38365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669590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33069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715097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05160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1402567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180514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043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2094460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2673349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288899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027009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78554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74295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3752917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7880663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003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30578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670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1274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324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4" name="Freeform 5" descr="Line 6_compr_portr"/>
          <p:cNvSpPr>
            <a:spLocks/>
          </p:cNvSpPr>
          <p:nvPr userDrawn="1"/>
        </p:nvSpPr>
        <p:spPr bwMode="auto">
          <a:xfrm>
            <a:off x="6313240" y="621737"/>
            <a:ext cx="5924598" cy="5802865"/>
          </a:xfrm>
          <a:custGeom>
            <a:avLst/>
            <a:gdLst>
              <a:gd name="T0" fmla="*/ 2628900 w 2744"/>
              <a:gd name="T1" fmla="*/ 5689600 h 3788"/>
              <a:gd name="T2" fmla="*/ 2628900 w 2744"/>
              <a:gd name="T3" fmla="*/ 5416235 h 3788"/>
              <a:gd name="T4" fmla="*/ 4356100 w 2744"/>
              <a:gd name="T5" fmla="*/ 5416235 h 3788"/>
              <a:gd name="T6" fmla="*/ 4356100 w 2744"/>
              <a:gd name="T7" fmla="*/ 0 h 3788"/>
              <a:gd name="T8" fmla="*/ 0 w 2744"/>
              <a:gd name="T9" fmla="*/ 0 h 3788"/>
              <a:gd name="T10" fmla="*/ 0 w 2744"/>
              <a:gd name="T11" fmla="*/ 5689600 h 3788"/>
              <a:gd name="T12" fmla="*/ 2628900 w 2744"/>
              <a:gd name="T13" fmla="*/ 5689600 h 37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4" h="3788">
                <a:moveTo>
                  <a:pt x="1656" y="3788"/>
                </a:moveTo>
                <a:lnTo>
                  <a:pt x="1656" y="3606"/>
                </a:lnTo>
                <a:lnTo>
                  <a:pt x="2744" y="3606"/>
                </a:lnTo>
                <a:lnTo>
                  <a:pt x="2744" y="0"/>
                </a:lnTo>
                <a:lnTo>
                  <a:pt x="0" y="0"/>
                </a:lnTo>
                <a:lnTo>
                  <a:pt x="0" y="3788"/>
                </a:lnTo>
                <a:lnTo>
                  <a:pt x="1656" y="3788"/>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36"/>
          </a:p>
        </p:txBody>
      </p:sp>
      <p:sp>
        <p:nvSpPr>
          <p:cNvPr id="2" name="Title 1"/>
          <p:cNvSpPr>
            <a:spLocks noGrp="1"/>
          </p:cNvSpPr>
          <p:nvPr>
            <p:ph type="title"/>
          </p:nvPr>
        </p:nvSpPr>
        <p:spPr>
          <a:xfrm>
            <a:off x="207277" y="621738"/>
            <a:ext cx="6010963" cy="777169"/>
          </a:xfrm>
        </p:spPr>
        <p:txBody>
          <a:bodyPr/>
          <a:lstStyle/>
          <a:p>
            <a:r>
              <a:rPr lang="en-US"/>
              <a:t>Click to edit Master title style</a:t>
            </a:r>
          </a:p>
        </p:txBody>
      </p:sp>
      <p:sp>
        <p:nvSpPr>
          <p:cNvPr id="3" name="Content Placeholder 2"/>
          <p:cNvSpPr>
            <a:spLocks noGrp="1"/>
          </p:cNvSpPr>
          <p:nvPr>
            <p:ph sz="half" idx="1"/>
          </p:nvPr>
        </p:nvSpPr>
        <p:spPr>
          <a:xfrm>
            <a:off x="207277" y="1554340"/>
            <a:ext cx="6010963"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p:cNvSpPr>
            <a:spLocks noGrp="1"/>
          </p:cNvSpPr>
          <p:nvPr>
            <p:ph type="sldNum" sz="quarter" idx="10"/>
          </p:nvPr>
        </p:nvSpPr>
        <p:spPr/>
        <p:txBody>
          <a:bodyPr/>
          <a:lstStyle>
            <a:lvl1pPr>
              <a:defRPr/>
            </a:lvl1pPr>
          </a:lstStyle>
          <a:p>
            <a:fld id="{C1E2A0FF-BA55-4A37-9C0B-CF080792D03F}" type="slidenum">
              <a:rPr lang="en-GB"/>
              <a:pPr/>
              <a:t>‹#›</a:t>
            </a:fld>
            <a:endParaRPr lang="en-GB"/>
          </a:p>
        </p:txBody>
      </p:sp>
    </p:spTree>
    <p:extLst>
      <p:ext uri="{BB962C8B-B14F-4D97-AF65-F5344CB8AC3E}">
        <p14:creationId xmlns:p14="http://schemas.microsoft.com/office/powerpoint/2010/main" val="75156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456416" y="6482889"/>
            <a:ext cx="505595" cy="372394"/>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80059" y="1554339"/>
            <a:ext cx="10476358" cy="4437962"/>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1643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2" name="Rectangle 1"/>
          <p:cNvSpPr/>
          <p:nvPr userDrawn="1"/>
        </p:nvSpPr>
        <p:spPr bwMode="auto">
          <a:xfrm>
            <a:off x="274638" y="1668442"/>
            <a:ext cx="6400800" cy="3657600"/>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68456"/>
            <a:ext cx="6402388" cy="1828800"/>
          </a:xfrm>
          <a:noFill/>
        </p:spPr>
        <p:txBody>
          <a:bodyPr lIns="146304" tIns="91440" rIns="146304" bIns="91440" anchor="t" anchorCtr="0"/>
          <a:lstStyle>
            <a:lvl1pPr>
              <a:defRPr sz="5399" spc="-100" baseline="0">
                <a:gradFill>
                  <a:gsLst>
                    <a:gs pos="72727">
                      <a:srgbClr val="FFFFFF"/>
                    </a:gs>
                    <a:gs pos="36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97237"/>
            <a:ext cx="6402388" cy="1825625"/>
          </a:xfrm>
        </p:spPr>
        <p:txBody>
          <a:bodyPr tIns="109728" bIns="109728">
            <a:noAutofit/>
          </a:bodyPr>
          <a:lstStyle>
            <a:lvl1pPr marL="0" indent="0">
              <a:spcBef>
                <a:spcPts val="0"/>
              </a:spcBef>
              <a:buNone/>
              <a:defRPr sz="3199">
                <a:gradFill>
                  <a:gsLst>
                    <a:gs pos="72727">
                      <a:srgbClr val="FFFFFF"/>
                    </a:gs>
                    <a:gs pos="36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7580" y="479776"/>
            <a:ext cx="1828800" cy="391756"/>
          </a:xfrm>
          <a:prstGeom prst="rect">
            <a:avLst/>
          </a:prstGeom>
        </p:spPr>
      </p:pic>
      <p:sp>
        <p:nvSpPr>
          <p:cNvPr id="8" name="Text Placeholder 2"/>
          <p:cNvSpPr txBox="1">
            <a:spLocks/>
          </p:cNvSpPr>
          <p:nvPr userDrawn="1"/>
        </p:nvSpPr>
        <p:spPr bwMode="auto">
          <a:xfrm>
            <a:off x="9692919" y="6240432"/>
            <a:ext cx="2651730"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FFFFFF"/>
                </a:solidFill>
              </a:rPr>
              <a:t>Microsoft Services</a:t>
            </a:r>
            <a:endParaRPr lang="en-US" sz="2400">
              <a:solidFill>
                <a:srgbClr val="FFFFFF"/>
              </a:solidFill>
              <a:latin typeface="Segoe UI"/>
            </a:endParaRPr>
          </a:p>
        </p:txBody>
      </p:sp>
    </p:spTree>
    <p:extLst>
      <p:ext uri="{BB962C8B-B14F-4D97-AF65-F5344CB8AC3E}">
        <p14:creationId xmlns:p14="http://schemas.microsoft.com/office/powerpoint/2010/main" val="3831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159699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453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817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0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5593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982780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0395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3364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007722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931308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794039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736671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341731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648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7710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1981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2931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47744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1295161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2058406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55176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9996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64007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9" y="1973262"/>
            <a:ext cx="4421402"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spTree>
    <p:extLst>
      <p:ext uri="{BB962C8B-B14F-4D97-AF65-F5344CB8AC3E}">
        <p14:creationId xmlns:p14="http://schemas.microsoft.com/office/powerpoint/2010/main" val="246686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spc="0" baseline="0">
                <a:gradFill>
                  <a:gsLst>
                    <a:gs pos="91000">
                      <a:schemeClr val="tx1"/>
                    </a:gs>
                    <a:gs pos="0">
                      <a:schemeClr val="tx1"/>
                    </a:gs>
                  </a:gsLst>
                  <a:lin ang="5400000" scaled="0"/>
                </a:gradFill>
                <a:latin typeface="+mj-lt"/>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9" y="1973262"/>
            <a:ext cx="4421402"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96906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9" y="1973262"/>
            <a:ext cx="4421402"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5474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195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bg1"/>
                    </a:gs>
                    <a:gs pos="64000">
                      <a:schemeClr val="bg1"/>
                    </a:gs>
                  </a:gsLst>
                  <a:lin ang="5400000" scaled="0"/>
                </a:gradFill>
                <a:latin typeface="+mj-lt"/>
              </a:defRPr>
            </a:lvl1pPr>
          </a:lstStyle>
          <a:p>
            <a:pPr lvl="0"/>
            <a:r>
              <a:rPr lang="en-US"/>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68308" y="479425"/>
            <a:ext cx="1448129" cy="310896"/>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4051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0"/>
            <a:ext cx="6218238"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1300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a:ext>
            </a:extLst>
          </a:blip>
          <a:srcRect/>
          <a:stretch/>
        </p:blipFill>
        <p:spPr>
          <a:xfrm>
            <a:off x="6218238" y="-6251"/>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3449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5"/>
          <a:stretch/>
        </p:blipFill>
        <p:spPr>
          <a:xfrm flipH="1">
            <a:off x="5441315" y="2"/>
            <a:ext cx="6993383" cy="6994521"/>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46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409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996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2442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3099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4806542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230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25537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0572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3511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38095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2915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155438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28141533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09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03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3ECB-1BEC-4EC6-853C-6892D6B12455}"/>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20404F-F8B4-496A-BB91-074FDABD8D71}"/>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15250C1-9D40-46CF-89C0-6CDE3CAA9EDE}"/>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5" name="Footer Placeholder 4">
            <a:extLst>
              <a:ext uri="{FF2B5EF4-FFF2-40B4-BE49-F238E27FC236}">
                <a16:creationId xmlns:a16="http://schemas.microsoft.com/office/drawing/2014/main" id="{7E8D91B4-00C3-4A00-BE49-4A6C3B5D88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739A69-A2E6-4465-880C-AF8667C1DA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245944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62706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3539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99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7548313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544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43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4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7100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106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4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E53-0FDB-4EE9-A691-54E8A671A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757EC-2C65-4657-8E9D-BFAB89BA41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6C974-161E-4054-9606-FD2488B0D845}"/>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5" name="Footer Placeholder 4">
            <a:extLst>
              <a:ext uri="{FF2B5EF4-FFF2-40B4-BE49-F238E27FC236}">
                <a16:creationId xmlns:a16="http://schemas.microsoft.com/office/drawing/2014/main" id="{10648E24-2D9D-4836-AD1A-45FA1DA97B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34302-FC6C-483C-B095-0801035BBA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57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5762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320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25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931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010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9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67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10797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4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17053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B94D-75AC-469E-936C-8C3CE7D2346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22261BB-9E6E-4A55-A25B-99E4B1F2DE1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A03C9D-1EB4-4C9A-9548-7C9D30BDC43E}"/>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5" name="Footer Placeholder 4">
            <a:extLst>
              <a:ext uri="{FF2B5EF4-FFF2-40B4-BE49-F238E27FC236}">
                <a16:creationId xmlns:a16="http://schemas.microsoft.com/office/drawing/2014/main" id="{65DD9898-0DE1-4A52-8AD0-80BDFC1D78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86A9D-3584-4930-A879-10778545385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787594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193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12436475" cy="7012794"/>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6476" cy="7012794"/>
          </a:xfrm>
          <a:prstGeom prst="rect">
            <a:avLst/>
          </a:prstGeom>
          <a:gradFill flip="none" rotWithShape="1">
            <a:gsLst>
              <a:gs pos="24021">
                <a:srgbClr val="000F26">
                  <a:alpha val="58000"/>
                </a:srgbClr>
              </a:gs>
              <a:gs pos="72000">
                <a:schemeClr val="bg2">
                  <a:alpha val="0"/>
                </a:schemeClr>
              </a:gs>
              <a:gs pos="0">
                <a:schemeClr val="accent3">
                  <a:alpha val="76000"/>
                </a:schemeClr>
              </a:gs>
            </a:gsLst>
            <a:lin ang="20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0" y="5090474"/>
            <a:ext cx="12435594" cy="1904051"/>
          </a:xfrm>
          <a:prstGeom prst="rect">
            <a:avLst/>
          </a:prstGeom>
          <a:gradFill flip="none" rotWithShape="1">
            <a:gsLst>
              <a:gs pos="98000">
                <a:schemeClr val="tx1">
                  <a:alpha val="0"/>
                  <a:lumMod val="0"/>
                </a:schemeClr>
              </a:gs>
              <a:gs pos="0">
                <a:schemeClr val="accent3">
                  <a:lumMod val="0"/>
                  <a:alpha val="63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5522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958492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5"/>
            <a:ext cx="6400800" cy="1042416"/>
          </a:xfrm>
        </p:spPr>
        <p:txBody>
          <a:bodyPr lIns="182880" tIns="146304" rIns="182880" bIns="146304"/>
          <a:lstStyle>
            <a:lvl1pPr marL="0" indent="0">
              <a:buNone/>
              <a:defRPr sz="5399"/>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3" y="265145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3" y="3445275"/>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5"/>
            <a:ext cx="6400800"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5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217549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422311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095573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52436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228628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24651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25075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7DDB-203A-421D-A781-5CF936D7C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1955-177C-462B-AD7F-206023405913}"/>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680D0-5D46-44C4-BBEC-51AE0FF47575}"/>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097B11-569A-471F-84F6-1B9C69A94B5F}"/>
              </a:ext>
            </a:extLst>
          </p:cNvPr>
          <p:cNvSpPr>
            <a:spLocks noGrp="1"/>
          </p:cNvSpPr>
          <p:nvPr>
            <p:ph type="dt" sz="half" idx="10"/>
          </p:nvPr>
        </p:nvSpPr>
        <p:spPr/>
        <p:txBody>
          <a:bodyPr/>
          <a:lstStyle/>
          <a:p>
            <a:fld id="{EB712588-04B1-427B-82EE-E8DB90309F08}" type="datetimeFigureOut">
              <a:rPr lang="en-US" smtClean="0"/>
              <a:t>9/10/2018</a:t>
            </a:fld>
            <a:endParaRPr lang="en-US" dirty="0"/>
          </a:p>
        </p:txBody>
      </p:sp>
      <p:sp>
        <p:nvSpPr>
          <p:cNvPr id="6" name="Footer Placeholder 5">
            <a:extLst>
              <a:ext uri="{FF2B5EF4-FFF2-40B4-BE49-F238E27FC236}">
                <a16:creationId xmlns:a16="http://schemas.microsoft.com/office/drawing/2014/main" id="{40B33B08-B43B-4E56-A9CE-DC8BD77AB4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E071FC-CD03-469A-9820-93B4BCB45B78}"/>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2232917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8442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27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889284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solidFill>
                  <a:schemeClr val="tx1"/>
                </a:soli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967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970258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25245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5809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79125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396309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60388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C7BC-5AF9-47F5-9340-859C1A81938E}"/>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B96CE-715B-4D37-B1BD-13BC6623B540}"/>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49665B6-C8BA-4979-AA99-8C3178C861A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C4D2F6-D76A-4453-B88B-2543F3260D7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F1641D1-730C-43F4-92DB-B6722B4717AB}"/>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5CFA2-2833-489B-86D9-D2F0F7C8AC54}"/>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8" name="Footer Placeholder 7">
            <a:extLst>
              <a:ext uri="{FF2B5EF4-FFF2-40B4-BE49-F238E27FC236}">
                <a16:creationId xmlns:a16="http://schemas.microsoft.com/office/drawing/2014/main" id="{6E103FFF-C87F-424F-9186-32032C82ED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AFB703-FBED-41AE-8FA2-2A58B9E137F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224665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884575789"/>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325">
              <a:defRPr/>
            </a:pPr>
            <a:fld id="{E35FFCD0-55DC-4FA1-A75B-CAC7F2FFA607}" type="datetimeFigureOut">
              <a:rPr lang="en-US" kern="0" smtClean="0">
                <a:solidFill>
                  <a:prstClr val="black">
                    <a:tint val="75000"/>
                  </a:prstClr>
                </a:solidFill>
              </a:rPr>
              <a:pPr defTabSz="932325">
                <a:defRPr/>
              </a:pPr>
              <a:t>9/10/2018</a:t>
            </a:fld>
            <a:endParaRPr lang="en-US" kern="0">
              <a:solidFill>
                <a:prstClr val="black">
                  <a:tint val="75000"/>
                </a:prstClr>
              </a:solidFill>
            </a:endParaRPr>
          </a:p>
        </p:txBody>
      </p:sp>
      <p:sp>
        <p:nvSpPr>
          <p:cNvPr id="6" name="Footer Placeholder 5"/>
          <p:cNvSpPr>
            <a:spLocks noGrp="1"/>
          </p:cNvSpPr>
          <p:nvPr>
            <p:ph type="ftr" sz="quarter" idx="11"/>
          </p:nvPr>
        </p:nvSpPr>
        <p:spPr/>
        <p:txBody>
          <a:bodyPr/>
          <a:lstStyle/>
          <a:p>
            <a:pPr defTabSz="932325">
              <a:defRPr/>
            </a:pPr>
            <a:endParaRPr lang="en-US"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325">
              <a:defRPr/>
            </a:pPr>
            <a:fld id="{6A59D5AF-717C-4F63-B565-3835D17431FA}" type="slidenum">
              <a:rPr lang="en-US" kern="0" smtClean="0">
                <a:solidFill>
                  <a:prstClr val="black">
                    <a:tint val="75000"/>
                  </a:prstClr>
                </a:solidFill>
              </a:rPr>
              <a:pPr defTabSz="932325">
                <a:defRPr/>
              </a:pPr>
              <a:t>‹#›</a:t>
            </a:fld>
            <a:endParaRPr lang="en-US" kern="0">
              <a:solidFill>
                <a:prstClr val="black">
                  <a:tint val="75000"/>
                </a:prstClr>
              </a:solidFill>
            </a:endParaRPr>
          </a:p>
        </p:txBody>
      </p:sp>
    </p:spTree>
    <p:extLst>
      <p:ext uri="{BB962C8B-B14F-4D97-AF65-F5344CB8AC3E}">
        <p14:creationId xmlns:p14="http://schemas.microsoft.com/office/powerpoint/2010/main" val="343930582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0696" y="6182440"/>
            <a:ext cx="1548202" cy="332660"/>
          </a:xfrm>
          <a:prstGeom prst="rect">
            <a:avLst/>
          </a:prstGeom>
        </p:spPr>
      </p:pic>
    </p:spTree>
    <p:extLst>
      <p:ext uri="{BB962C8B-B14F-4D97-AF65-F5344CB8AC3E}">
        <p14:creationId xmlns:p14="http://schemas.microsoft.com/office/powerpoint/2010/main" val="320430322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6492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solidFill>
                  <a:srgbClr val="92D050"/>
                </a:solidFill>
                <a:latin typeface="+mj-lt"/>
              </a:defRPr>
            </a:lvl1pPr>
          </a:lstStyle>
          <a:p>
            <a:pPr lvl="0"/>
            <a:r>
              <a:rPr lang="en-US" dirty="0"/>
              <a:t>Speaker Name</a:t>
            </a: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200" spc="-100"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957634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04228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322300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85787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2960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0500399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ABC7-129D-47C6-96F3-28B8B36EE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97B9E-0A7E-47DD-B730-3AA8235B88EB}"/>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4" name="Footer Placeholder 3">
            <a:extLst>
              <a:ext uri="{FF2B5EF4-FFF2-40B4-BE49-F238E27FC236}">
                <a16:creationId xmlns:a16="http://schemas.microsoft.com/office/drawing/2014/main" id="{9F532B9A-E113-4982-BE6C-60B08CC0C7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DAE4064-82C8-48C6-82A7-7E28ACA25F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20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997780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5864755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3532580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74260"/>
      </p:ext>
    </p:extLst>
  </p:cSld>
  <p:clrMapOvr>
    <a:masterClrMapping/>
  </p:clrMapOvr>
  <p:transition advClick="0">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56866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3854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72814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729584"/>
      </p:ext>
    </p:extLst>
  </p:cSld>
  <p:clrMapOvr>
    <a:masterClrMapping/>
  </p:clrMapOvr>
  <p:transition advClick="0">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288704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2"/>
            <a:ext cx="11375536"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55143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2DB11-85A1-455B-BAB3-77ECEE64F6BD}"/>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3" name="Footer Placeholder 2">
            <a:extLst>
              <a:ext uri="{FF2B5EF4-FFF2-40B4-BE49-F238E27FC236}">
                <a16:creationId xmlns:a16="http://schemas.microsoft.com/office/drawing/2014/main" id="{D7D67037-9E67-4340-8518-8F5F85D809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DFA1D4-63EC-4FA0-800B-7B98DF993E7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74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57205" y="6565391"/>
            <a:ext cx="3936998" cy="137162"/>
          </a:xfrm>
          <a:prstGeom prst="rect">
            <a:avLst/>
          </a:prstGeom>
        </p:spPr>
        <p:txBody>
          <a:body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595103" y="6565391"/>
            <a:ext cx="566736" cy="137162"/>
          </a:xfrm>
          <a:prstGeom prst="rect">
            <a:avLst/>
          </a:prstGeom>
        </p:spPr>
        <p:txBody>
          <a:bodyPr/>
          <a:lstStyle/>
          <a:p>
            <a:pPr defTabSz="932901"/>
            <a:fld id="{27258FFF-F925-446B-8502-81C933981705}" type="slidenum">
              <a:rPr>
                <a:solidFill>
                  <a:srgbClr val="505050"/>
                </a:solidFill>
              </a:rPr>
              <a:pPr defTabSz="932901"/>
              <a:t>‹#›</a:t>
            </a:fld>
            <a:endParaRPr dirty="0">
              <a:solidFill>
                <a:srgbClr val="505050"/>
              </a:solidFill>
            </a:endParaRPr>
          </a:p>
        </p:txBody>
      </p:sp>
    </p:spTree>
    <p:extLst>
      <p:ext uri="{BB962C8B-B14F-4D97-AF65-F5344CB8AC3E}">
        <p14:creationId xmlns:p14="http://schemas.microsoft.com/office/powerpoint/2010/main" val="747766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659203" y="6606832"/>
            <a:ext cx="777279" cy="38769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1945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810192" y="1628630"/>
            <a:ext cx="9433478" cy="678032"/>
          </a:xfrm>
          <a:prstGeom prst="rect">
            <a:avLst/>
          </a:prstGeom>
        </p:spPr>
        <p:txBody>
          <a:bodyPr lIns="0" tIns="71428" rIns="142857" bIns="71428" anchor="ctr" anchorCtr="0">
            <a:noAutofit/>
          </a:bodyPr>
          <a:lstStyle>
            <a:lvl1pPr algn="l">
              <a:lnSpc>
                <a:spcPct val="90000"/>
              </a:lnSpc>
              <a:defRPr sz="2753">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82280" y="655045"/>
            <a:ext cx="9475345" cy="1406089"/>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831" b="0" i="0" u="none" strike="noStrike" kern="1200" cap="none" spc="-7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810194" y="2449099"/>
            <a:ext cx="5581074" cy="1002926"/>
          </a:xfrm>
          <a:prstGeom prst="rect">
            <a:avLst/>
          </a:prstGeom>
        </p:spPr>
        <p:txBody>
          <a:bodyPr lIns="0" tIns="71428" rIns="142857" bIns="71428"/>
          <a:lstStyle>
            <a:lvl1pPr marL="327725" indent="-327725">
              <a:spcBef>
                <a:spcPts val="0"/>
              </a:spcBef>
              <a:buClr>
                <a:schemeClr val="accent1"/>
              </a:buClr>
              <a:buFont typeface="Wingdings" pitchFamily="2" charset="2"/>
              <a:buChar char="§"/>
              <a:defRPr lang="en-US" sz="1937"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869" y="6520634"/>
            <a:ext cx="1574527" cy="521187"/>
          </a:xfrm>
          <a:prstGeom prst="rect">
            <a:avLst/>
          </a:prstGeom>
        </p:spPr>
      </p:pic>
    </p:spTree>
    <p:extLst>
      <p:ext uri="{BB962C8B-B14F-4D97-AF65-F5344CB8AC3E}">
        <p14:creationId xmlns:p14="http://schemas.microsoft.com/office/powerpoint/2010/main" val="3221682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4217392205"/>
      </p:ext>
    </p:extLst>
  </p:cSld>
  <p:clrMapOvr>
    <a:masterClrMapping/>
  </p:clrMapOvr>
  <p:transition advClick="0">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78787514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25170"/>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360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34847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38" y="6689365"/>
            <a:ext cx="3937000" cy="137160"/>
          </a:xfrm>
          <a:prstGeom prst="rect">
            <a:avLst/>
          </a:prstGeom>
        </p:spPr>
        <p:txBody>
          <a:bodyPr/>
          <a:lstStyle>
            <a:lvl1pPr fontAlgn="base">
              <a:spcBef>
                <a:spcPct val="0"/>
              </a:spcBef>
              <a:spcAft>
                <a:spcPct val="0"/>
              </a:spcAft>
              <a:defRPr dirty="0" smtClean="0">
                <a:solidFill>
                  <a:srgbClr val="505050"/>
                </a:solidFill>
              </a:defRPr>
            </a:lvl1pPr>
          </a:lstStyle>
          <a:p>
            <a:pPr defTabSz="932418">
              <a:defRPr/>
            </a:pPr>
            <a:r>
              <a:rPr lang="en-US"/>
              <a:t>Microsoft Confidential</a:t>
            </a:r>
          </a:p>
        </p:txBody>
      </p:sp>
      <p:sp>
        <p:nvSpPr>
          <p:cNvPr id="5" name="Slide Number Placeholder 3"/>
          <p:cNvSpPr>
            <a:spLocks noGrp="1"/>
          </p:cNvSpPr>
          <p:nvPr>
            <p:ph type="sldNum" sz="quarter" idx="15"/>
          </p:nvPr>
        </p:nvSpPr>
        <p:spPr>
          <a:xfrm>
            <a:off x="11595101" y="6689365"/>
            <a:ext cx="566737" cy="137160"/>
          </a:xfrm>
          <a:prstGeom prst="rect">
            <a:avLst/>
          </a:prstGeom>
        </p:spPr>
        <p:txBody>
          <a:bodyPr/>
          <a:lstStyle>
            <a:lvl1pPr defTabSz="931147"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3876986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599813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53872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68F-DC19-4571-8F32-F517806EC8D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007AD20-CA66-4D70-84DB-577D8995B545}"/>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4DC98C-5B04-48A1-B973-BD6006C4CDB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B58E65A-C74C-4C3F-926E-474B224C71F2}"/>
              </a:ext>
            </a:extLst>
          </p:cNvPr>
          <p:cNvSpPr>
            <a:spLocks noGrp="1"/>
          </p:cNvSpPr>
          <p:nvPr>
            <p:ph type="dt" sz="half" idx="10"/>
          </p:nvPr>
        </p:nvSpPr>
        <p:spPr/>
        <p:txBody>
          <a:bodyPr/>
          <a:lstStyle/>
          <a:p>
            <a:fld id="{42A54C80-263E-416B-A8E0-580EDEADCBDC}" type="datetimeFigureOut">
              <a:rPr lang="en-US" smtClean="0"/>
              <a:t>9/10/2018</a:t>
            </a:fld>
            <a:endParaRPr lang="en-US" dirty="0"/>
          </a:p>
        </p:txBody>
      </p:sp>
      <p:sp>
        <p:nvSpPr>
          <p:cNvPr id="6" name="Footer Placeholder 5">
            <a:extLst>
              <a:ext uri="{FF2B5EF4-FFF2-40B4-BE49-F238E27FC236}">
                <a16:creationId xmlns:a16="http://schemas.microsoft.com/office/drawing/2014/main" id="{C994D8D4-D124-4D98-BEA1-DA59DBEE52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F7E29B-9D44-422F-9B75-D373792BBF2B}"/>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741468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D5DD2F0-4B2F-48F1-A81A-07B79D1FA267}" type="datetimeFigureOut">
              <a:rPr lang="en-US" smtClean="0">
                <a:solidFill>
                  <a:srgbClr val="FFFFFF"/>
                </a:solidFill>
              </a:rPr>
              <a:pPr/>
              <a:t>9/10/2018</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44812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E35FFCD0-55DC-4FA1-A75B-CAC7F2FFA607}" type="datetimeFigureOut">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9/10/2018</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Footer Placeholder 5"/>
          <p:cNvSpPr>
            <a:spLocks noGrp="1"/>
          </p:cNvSpPr>
          <p:nvPr>
            <p:ph type="ftr" sz="quarter" idx="11"/>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Slide Number Placeholder 6"/>
          <p:cNvSpPr>
            <a:spLocks noGrp="1"/>
          </p:cNvSpPr>
          <p:nvPr>
            <p:ph type="sldNum" sz="quarter" idx="12"/>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6A59D5AF-717C-4F63-B565-3835D17431FA}"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prstClr val="black">
                  <a:tint val="75000"/>
                </a:prstClr>
              </a:solidFill>
              <a:effectLst/>
              <a:uLnTx/>
              <a:uFillTx/>
            </a:endParaRPr>
          </a:p>
        </p:txBody>
      </p:sp>
    </p:spTree>
    <p:extLst>
      <p:ext uri="{BB962C8B-B14F-4D97-AF65-F5344CB8AC3E}">
        <p14:creationId xmlns:p14="http://schemas.microsoft.com/office/powerpoint/2010/main" val="168213221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9793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04B2-E9C6-465A-996B-71CF4978EA0A}"/>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4C66BAC-1BC1-4503-A5E6-EC60712990D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13E5548-FBF4-4AC4-B6E4-18E9E96CF045}"/>
              </a:ext>
            </a:extLst>
          </p:cNvPr>
          <p:cNvSpPr>
            <a:spLocks noGrp="1"/>
          </p:cNvSpPr>
          <p:nvPr>
            <p:ph type="dt" sz="half" idx="10"/>
          </p:nvPr>
        </p:nvSpPr>
        <p:spPr/>
        <p:txBody>
          <a:bodyPr/>
          <a:lstStyle/>
          <a:p>
            <a:fld id="{5923F103-BC34-4FE4-A40E-EDDEECFDA5D0}" type="datetimeFigureOut">
              <a:rPr lang="en-US" smtClean="0"/>
              <a:pPr/>
              <a:t>9/10/2018</a:t>
            </a:fld>
            <a:endParaRPr lang="en-US" dirty="0"/>
          </a:p>
        </p:txBody>
      </p:sp>
      <p:sp>
        <p:nvSpPr>
          <p:cNvPr id="5" name="Footer Placeholder 4">
            <a:extLst>
              <a:ext uri="{FF2B5EF4-FFF2-40B4-BE49-F238E27FC236}">
                <a16:creationId xmlns:a16="http://schemas.microsoft.com/office/drawing/2014/main" id="{9E8DA071-511F-41A7-B72A-AA3AE67A705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26ECDB6-B7E5-4841-BC9B-9C9973DBE0D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133725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A2FF-559E-4885-B50E-0ED409BD3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DAFAA-4419-4614-A3EE-E6ACD7DEA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AE8F1-53BB-4F72-A9F8-70C5E835798F}"/>
              </a:ext>
            </a:extLst>
          </p:cNvPr>
          <p:cNvSpPr>
            <a:spLocks noGrp="1"/>
          </p:cNvSpPr>
          <p:nvPr>
            <p:ph type="dt" sz="half" idx="10"/>
          </p:nvPr>
        </p:nvSpPr>
        <p:spPr/>
        <p:txBody>
          <a:bodyPr/>
          <a:lstStyle/>
          <a:p>
            <a:fld id="{19C9CA7B-DFD4-44B5-8C60-D14B8CD1FB59}" type="datetimeFigureOut">
              <a:rPr lang="en-US" smtClean="0"/>
              <a:t>9/10/2018</a:t>
            </a:fld>
            <a:endParaRPr lang="en-US" dirty="0"/>
          </a:p>
        </p:txBody>
      </p:sp>
      <p:sp>
        <p:nvSpPr>
          <p:cNvPr id="5" name="Footer Placeholder 4">
            <a:extLst>
              <a:ext uri="{FF2B5EF4-FFF2-40B4-BE49-F238E27FC236}">
                <a16:creationId xmlns:a16="http://schemas.microsoft.com/office/drawing/2014/main" id="{CE0326C4-DBC3-4691-976A-5025D44F23E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811CCB3-E128-46A8-88F4-C2457740783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86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D541-616F-4BE9-82C5-B2E100B0B63F}"/>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47352068-CE30-444D-95A4-1E17CD66DD9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7CA2DB-94B0-4316-9CB9-436986F3164C}"/>
              </a:ext>
            </a:extLst>
          </p:cNvPr>
          <p:cNvSpPr>
            <a:spLocks noGrp="1"/>
          </p:cNvSpPr>
          <p:nvPr>
            <p:ph type="dt" sz="half" idx="10"/>
          </p:nvPr>
        </p:nvSpPr>
        <p:spPr/>
        <p:txBody>
          <a:bodyPr/>
          <a:lstStyle/>
          <a:p>
            <a:fld id="{F34E6425-0181-43F2-84FC-787E803FD2F8}" type="datetimeFigureOut">
              <a:rPr lang="en-US" smtClean="0"/>
              <a:t>9/10/2018</a:t>
            </a:fld>
            <a:endParaRPr lang="en-US" dirty="0"/>
          </a:p>
        </p:txBody>
      </p:sp>
      <p:sp>
        <p:nvSpPr>
          <p:cNvPr id="5" name="Footer Placeholder 4">
            <a:extLst>
              <a:ext uri="{FF2B5EF4-FFF2-40B4-BE49-F238E27FC236}">
                <a16:creationId xmlns:a16="http://schemas.microsoft.com/office/drawing/2014/main" id="{FDBC0B82-8A6A-435A-8824-953C41388CB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2E62CDE-CA92-4C14-BDE1-0A9F13D1032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99734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79C-DF66-46AF-9176-D4EF4C89E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E6BCB-D75C-4058-A675-BA58F08DCB6E}"/>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1054E9-71D0-43A0-BCCE-9000D54E573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A9BDF-105B-4CC2-811D-87D5F4D5A567}"/>
              </a:ext>
            </a:extLst>
          </p:cNvPr>
          <p:cNvSpPr>
            <a:spLocks noGrp="1"/>
          </p:cNvSpPr>
          <p:nvPr>
            <p:ph type="dt" sz="half" idx="10"/>
          </p:nvPr>
        </p:nvSpPr>
        <p:spPr/>
        <p:txBody>
          <a:bodyPr/>
          <a:lstStyle/>
          <a:p>
            <a:fld id="{3BDB8791-F1B0-41E7-B7FD-A781E65C4266}" type="datetimeFigureOut">
              <a:rPr lang="en-US" smtClean="0"/>
              <a:t>9/10/2018</a:t>
            </a:fld>
            <a:endParaRPr lang="en-US" dirty="0"/>
          </a:p>
        </p:txBody>
      </p:sp>
      <p:sp>
        <p:nvSpPr>
          <p:cNvPr id="6" name="Footer Placeholder 5">
            <a:extLst>
              <a:ext uri="{FF2B5EF4-FFF2-40B4-BE49-F238E27FC236}">
                <a16:creationId xmlns:a16="http://schemas.microsoft.com/office/drawing/2014/main" id="{4DA9898B-C2C6-4F39-BBCA-23D7A14C90F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5DB99EC-2D8A-482E-AF8E-A0F38BBF248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738335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7180-F66E-44A2-AF8E-08FC4716C6AA}"/>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CC8CA-F2ED-4F15-8BC4-4851E36C5BC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DB08FB16-F790-4D50-8C43-5581D38FE9B3}"/>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5A3D4D-11DC-4DC4-AF22-A371593A01EC}"/>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4D81D6CA-362D-4AC6-A112-56D2AA865170}"/>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7D9F38-461E-43D4-B690-4BD1776C6EC5}"/>
              </a:ext>
            </a:extLst>
          </p:cNvPr>
          <p:cNvSpPr>
            <a:spLocks noGrp="1"/>
          </p:cNvSpPr>
          <p:nvPr>
            <p:ph type="dt" sz="half" idx="10"/>
          </p:nvPr>
        </p:nvSpPr>
        <p:spPr/>
        <p:txBody>
          <a:bodyPr/>
          <a:lstStyle/>
          <a:p>
            <a:fld id="{5FDD63B2-E120-4ED8-B27B-C685F510A5FE}" type="datetimeFigureOut">
              <a:rPr lang="en-US" smtClean="0"/>
              <a:t>9/10/2018</a:t>
            </a:fld>
            <a:endParaRPr lang="en-US" dirty="0"/>
          </a:p>
        </p:txBody>
      </p:sp>
      <p:sp>
        <p:nvSpPr>
          <p:cNvPr id="8" name="Footer Placeholder 7">
            <a:extLst>
              <a:ext uri="{FF2B5EF4-FFF2-40B4-BE49-F238E27FC236}">
                <a16:creationId xmlns:a16="http://schemas.microsoft.com/office/drawing/2014/main" id="{21E0DDCC-1770-4366-84C1-75FF3A2FEEE8}"/>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21422EEE-2A51-4F2E-906E-4A4A5989D2B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4522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E1F0-7C5B-45BD-BC8B-C04E1D3C3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C552B-2D40-455B-B66C-6DDF183267D1}"/>
              </a:ext>
            </a:extLst>
          </p:cNvPr>
          <p:cNvSpPr>
            <a:spLocks noGrp="1"/>
          </p:cNvSpPr>
          <p:nvPr>
            <p:ph type="dt" sz="half" idx="10"/>
          </p:nvPr>
        </p:nvSpPr>
        <p:spPr/>
        <p:txBody>
          <a:bodyPr/>
          <a:lstStyle/>
          <a:p>
            <a:fld id="{7AA18ACC-A947-437B-A130-35BD54FDF1E9}" type="datetimeFigureOut">
              <a:rPr lang="en-US" smtClean="0"/>
              <a:t>9/10/2018</a:t>
            </a:fld>
            <a:endParaRPr lang="en-US" dirty="0"/>
          </a:p>
        </p:txBody>
      </p:sp>
      <p:sp>
        <p:nvSpPr>
          <p:cNvPr id="4" name="Footer Placeholder 3">
            <a:extLst>
              <a:ext uri="{FF2B5EF4-FFF2-40B4-BE49-F238E27FC236}">
                <a16:creationId xmlns:a16="http://schemas.microsoft.com/office/drawing/2014/main" id="{0443F5FB-AC33-4EA9-8B0D-9D9F59A8E8C6}"/>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AE54801B-BBA5-4787-8B6F-2E65E441B11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4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29DA6-D504-42E3-A176-F607224A12EF}"/>
              </a:ext>
            </a:extLst>
          </p:cNvPr>
          <p:cNvSpPr>
            <a:spLocks noGrp="1"/>
          </p:cNvSpPr>
          <p:nvPr>
            <p:ph type="dt" sz="half" idx="10"/>
          </p:nvPr>
        </p:nvSpPr>
        <p:spPr/>
        <p:txBody>
          <a:bodyPr/>
          <a:lstStyle/>
          <a:p>
            <a:fld id="{7C8D7E02-BCB8-4D50-A234-369438C08659}" type="datetimeFigureOut">
              <a:rPr lang="en-US" smtClean="0"/>
              <a:t>9/10/2018</a:t>
            </a:fld>
            <a:endParaRPr lang="en-US" dirty="0"/>
          </a:p>
        </p:txBody>
      </p:sp>
      <p:sp>
        <p:nvSpPr>
          <p:cNvPr id="3" name="Footer Placeholder 2">
            <a:extLst>
              <a:ext uri="{FF2B5EF4-FFF2-40B4-BE49-F238E27FC236}">
                <a16:creationId xmlns:a16="http://schemas.microsoft.com/office/drawing/2014/main" id="{95D7A5EE-CC1B-4B3C-9805-B35F520A66F2}"/>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5FFF8676-5494-42D4-AA95-586F118B8E0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4164-1099-4CDE-85BE-45FF6F35D70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3133902-D608-457C-AA23-BEE2F2B519D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53B6788-DEFE-448B-BF9C-A982FF62F48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8CBDF4B-29E5-447C-8825-372A96C42157}"/>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6" name="Footer Placeholder 5">
            <a:extLst>
              <a:ext uri="{FF2B5EF4-FFF2-40B4-BE49-F238E27FC236}">
                <a16:creationId xmlns:a16="http://schemas.microsoft.com/office/drawing/2014/main" id="{99424D9E-A93E-448D-9FD2-8365B7AC07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91C682-3665-4E2F-8B83-35025C1898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60091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3D8A-7714-4F7D-A224-A81260B5528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D5CB10E-28EE-4A3E-AF44-2CC5FEBA01E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420DE2-5537-4A3A-B555-754E54C64EF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9C34140-8468-4B8D-80DC-A84057BC6E3D}"/>
              </a:ext>
            </a:extLst>
          </p:cNvPr>
          <p:cNvSpPr>
            <a:spLocks noGrp="1"/>
          </p:cNvSpPr>
          <p:nvPr>
            <p:ph type="dt" sz="half" idx="10"/>
          </p:nvPr>
        </p:nvSpPr>
        <p:spPr/>
        <p:txBody>
          <a:bodyPr/>
          <a:lstStyle/>
          <a:p>
            <a:fld id="{76E86A4C-8E40-4F87-A4F0-01A0687C5742}" type="datetimeFigureOut">
              <a:rPr lang="en-US" smtClean="0"/>
              <a:t>9/10/2018</a:t>
            </a:fld>
            <a:endParaRPr lang="en-US" dirty="0"/>
          </a:p>
        </p:txBody>
      </p:sp>
      <p:sp>
        <p:nvSpPr>
          <p:cNvPr id="6" name="Footer Placeholder 5">
            <a:extLst>
              <a:ext uri="{FF2B5EF4-FFF2-40B4-BE49-F238E27FC236}">
                <a16:creationId xmlns:a16="http://schemas.microsoft.com/office/drawing/2014/main" id="{145CD81F-6210-4FFC-88D8-2A3B2555923E}"/>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10DACAE-6D67-41EA-A913-16D13626645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38944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6ADF-5FF2-482C-8886-CA6D83F5D09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CA76B36-6653-4990-95BF-87A179351ABA}"/>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F618A24-161D-4313-A85C-F413E35A6A6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B69E191-59C6-4337-BD16-1E2D775ED0C3}"/>
              </a:ext>
            </a:extLst>
          </p:cNvPr>
          <p:cNvSpPr>
            <a:spLocks noGrp="1"/>
          </p:cNvSpPr>
          <p:nvPr>
            <p:ph type="dt" sz="half" idx="10"/>
          </p:nvPr>
        </p:nvSpPr>
        <p:spPr/>
        <p:txBody>
          <a:bodyPr/>
          <a:lstStyle/>
          <a:p>
            <a:fld id="{35E72C73-2D91-4E12-BA25-F0AA0C03599B}" type="datetimeFigureOut">
              <a:rPr lang="en-US" smtClean="0"/>
              <a:t>9/10/2018</a:t>
            </a:fld>
            <a:endParaRPr lang="en-US" dirty="0"/>
          </a:p>
        </p:txBody>
      </p:sp>
      <p:sp>
        <p:nvSpPr>
          <p:cNvPr id="6" name="Footer Placeholder 5">
            <a:extLst>
              <a:ext uri="{FF2B5EF4-FFF2-40B4-BE49-F238E27FC236}">
                <a16:creationId xmlns:a16="http://schemas.microsoft.com/office/drawing/2014/main" id="{9D636649-8374-4AC0-90B4-6BB861DDF824}"/>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AA6A5F96-8D00-41D3-9525-469AC921CD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05259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AA7F-168C-4633-A85B-EED020703E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93A8E-E61C-451F-8C71-D806FAA9C0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0E64C-B9AD-4234-8551-1EB0F3549479}"/>
              </a:ext>
            </a:extLst>
          </p:cNvPr>
          <p:cNvSpPr>
            <a:spLocks noGrp="1"/>
          </p:cNvSpPr>
          <p:nvPr>
            <p:ph type="dt" sz="half" idx="10"/>
          </p:nvPr>
        </p:nvSpPr>
        <p:spPr/>
        <p:txBody>
          <a:bodyPr/>
          <a:lstStyle/>
          <a:p>
            <a:fld id="{53086D93-FCAC-47E0-A2EE-787E62CA814C}" type="datetimeFigureOut">
              <a:rPr lang="en-US" smtClean="0"/>
              <a:t>9/10/2018</a:t>
            </a:fld>
            <a:endParaRPr lang="en-US" dirty="0"/>
          </a:p>
        </p:txBody>
      </p:sp>
      <p:sp>
        <p:nvSpPr>
          <p:cNvPr id="5" name="Footer Placeholder 4">
            <a:extLst>
              <a:ext uri="{FF2B5EF4-FFF2-40B4-BE49-F238E27FC236}">
                <a16:creationId xmlns:a16="http://schemas.microsoft.com/office/drawing/2014/main" id="{627144B4-3E0D-49FB-BB8E-4CB84DBE4FD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81EFA3C-EBB8-49C7-8887-CF30BFC702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08046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8962C-9B92-4E97-A32F-F1FDB02373AB}"/>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F44D1-8E35-4CD1-A3F1-0A874F1E72C9}"/>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BF3D-A0EF-4F60-BB40-2CB377958807}"/>
              </a:ext>
            </a:extLst>
          </p:cNvPr>
          <p:cNvSpPr>
            <a:spLocks noGrp="1"/>
          </p:cNvSpPr>
          <p:nvPr>
            <p:ph type="dt" sz="half" idx="10"/>
          </p:nvPr>
        </p:nvSpPr>
        <p:spPr/>
        <p:txBody>
          <a:bodyPr/>
          <a:lstStyle/>
          <a:p>
            <a:fld id="{CDA879A6-0FD0-4734-A311-86BFCA472E6E}" type="datetimeFigureOut">
              <a:rPr lang="en-US" smtClean="0"/>
              <a:t>9/10/2018</a:t>
            </a:fld>
            <a:endParaRPr lang="en-US" dirty="0"/>
          </a:p>
        </p:txBody>
      </p:sp>
      <p:sp>
        <p:nvSpPr>
          <p:cNvPr id="5" name="Footer Placeholder 4">
            <a:extLst>
              <a:ext uri="{FF2B5EF4-FFF2-40B4-BE49-F238E27FC236}">
                <a16:creationId xmlns:a16="http://schemas.microsoft.com/office/drawing/2014/main" id="{6F2BEEB2-8E75-4E04-A1B5-F5AB340C0DC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0947A2-3B3A-4173-8ABE-727503C112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38328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079820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8" y="1441922"/>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5"/>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73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8417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6643298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6174560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502539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EAD3-470F-41B2-B374-A8BC0CFB9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2FCD96-A54C-4E5E-A4D7-5BC753DC74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2D06F-1415-41AE-9FB7-567B37697F7C}"/>
              </a:ext>
            </a:extLst>
          </p:cNvPr>
          <p:cNvSpPr>
            <a:spLocks noGrp="1"/>
          </p:cNvSpPr>
          <p:nvPr>
            <p:ph type="dt" sz="half" idx="10"/>
          </p:nvPr>
        </p:nvSpPr>
        <p:spPr/>
        <p:txBody>
          <a:bodyPr/>
          <a:lstStyle/>
          <a:p>
            <a:fld id="{55C6B4A9-1611-4792-9094-5F34BCA07E0B}" type="datetimeFigureOut">
              <a:rPr lang="en-US" smtClean="0"/>
              <a:t>9/10/2018</a:t>
            </a:fld>
            <a:endParaRPr lang="en-US" dirty="0"/>
          </a:p>
        </p:txBody>
      </p:sp>
      <p:sp>
        <p:nvSpPr>
          <p:cNvPr id="5" name="Footer Placeholder 4">
            <a:extLst>
              <a:ext uri="{FF2B5EF4-FFF2-40B4-BE49-F238E27FC236}">
                <a16:creationId xmlns:a16="http://schemas.microsoft.com/office/drawing/2014/main" id="{5053A0B1-0A53-4D8F-B9C7-6CF804E7BA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65026C-306A-4D27-9153-5FAB2D58167E}"/>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8219384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05187385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24139138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95816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43466140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18068850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04820264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49901622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3734325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13274618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48759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BC28F-1011-42E7-B84E-66769AACB53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A6D0F-3D07-44A1-8387-BCF113EBD694}"/>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B64F-2B70-4A90-844A-7028AB5FC7FE}"/>
              </a:ext>
            </a:extLst>
          </p:cNvPr>
          <p:cNvSpPr>
            <a:spLocks noGrp="1"/>
          </p:cNvSpPr>
          <p:nvPr>
            <p:ph type="dt" sz="half" idx="10"/>
          </p:nvPr>
        </p:nvSpPr>
        <p:spPr/>
        <p:txBody>
          <a:bodyPr/>
          <a:lstStyle/>
          <a:p>
            <a:fld id="{B61BEF0D-F0BB-DE4B-95CE-6DB70DBA9567}" type="datetimeFigureOut">
              <a:rPr lang="en-US" smtClean="0"/>
              <a:pPr/>
              <a:t>9/10/2018</a:t>
            </a:fld>
            <a:endParaRPr lang="en-US" dirty="0"/>
          </a:p>
        </p:txBody>
      </p:sp>
      <p:sp>
        <p:nvSpPr>
          <p:cNvPr id="5" name="Footer Placeholder 4">
            <a:extLst>
              <a:ext uri="{FF2B5EF4-FFF2-40B4-BE49-F238E27FC236}">
                <a16:creationId xmlns:a16="http://schemas.microsoft.com/office/drawing/2014/main" id="{333E747D-E703-452C-856C-750AB5675A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912FF-D152-4569-9436-809A08201A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185039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52932256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3" y="2291376"/>
            <a:ext cx="1408819" cy="1408620"/>
          </a:xfrm>
        </p:spPr>
        <p:txBody>
          <a:bodyPr/>
          <a:lstStyle>
            <a:lvl1pPr marL="0" indent="0">
              <a:buNone/>
              <a:defRPr/>
            </a:lvl1pPr>
          </a:lstStyle>
          <a:p>
            <a:r>
              <a:rPr lang="en-US" dirty="0"/>
              <a:t>icon</a:t>
            </a:r>
          </a:p>
        </p:txBody>
      </p:sp>
      <p:cxnSp>
        <p:nvCxnSpPr>
          <p:cNvPr id="5" name="Straight Connector 4"/>
          <p:cNvCxnSpPr/>
          <p:nvPr userDrawn="1"/>
        </p:nvCxnSpPr>
        <p:spPr>
          <a:xfrm>
            <a:off x="12004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8"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1" y="2291376"/>
            <a:ext cx="1408819" cy="1408620"/>
          </a:xfrm>
        </p:spPr>
        <p:txBody>
          <a:bodyPr/>
          <a:lstStyle>
            <a:lvl1pPr marL="0" indent="0">
              <a:buNone/>
              <a:defRPr/>
            </a:lvl1pPr>
          </a:lstStyle>
          <a:p>
            <a:r>
              <a:rPr lang="en-US" dirty="0"/>
              <a:t>icon</a:t>
            </a:r>
          </a:p>
        </p:txBody>
      </p:sp>
      <p:cxnSp>
        <p:nvCxnSpPr>
          <p:cNvPr id="12" name="Straight Connector 11"/>
          <p:cNvCxnSpPr/>
          <p:nvPr userDrawn="1"/>
        </p:nvCxnSpPr>
        <p:spPr>
          <a:xfrm>
            <a:off x="4804028"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6"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10" y="2291376"/>
            <a:ext cx="1408819" cy="1408620"/>
          </a:xfrm>
        </p:spPr>
        <p:txBody>
          <a:bodyPr/>
          <a:lstStyle>
            <a:lvl1pPr marL="0" indent="0">
              <a:buNone/>
              <a:defRPr/>
            </a:lvl1pPr>
          </a:lstStyle>
          <a:p>
            <a:r>
              <a:rPr lang="en-US" dirty="0"/>
              <a:t>icon</a:t>
            </a:r>
          </a:p>
        </p:txBody>
      </p:sp>
      <p:cxnSp>
        <p:nvCxnSpPr>
          <p:cNvPr id="15" name="Straight Connector 14"/>
          <p:cNvCxnSpPr/>
          <p:nvPr userDrawn="1"/>
        </p:nvCxnSpPr>
        <p:spPr>
          <a:xfrm>
            <a:off x="8407630"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5"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169404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60"/>
            <a:ext cx="12436475" cy="1688792"/>
          </a:xfrm>
        </p:spPr>
        <p:txBody>
          <a:bodyPr lIns="393192" rIns="182880" bIns="91440">
            <a:normAutofit/>
          </a:bodyPr>
          <a:lstStyle>
            <a:lvl1pPr marL="0" indent="0">
              <a:buNone/>
              <a:defRPr sz="2040">
                <a:solidFill>
                  <a:schemeClr val="tx1"/>
                </a:solidFill>
                <a:latin typeface="+mj-lt"/>
              </a:defRPr>
            </a:lvl1pPr>
            <a:lvl2pPr marL="466209" indent="0">
              <a:buNone/>
              <a:defRPr/>
            </a:lvl2pPr>
          </a:lstStyle>
          <a:p>
            <a:pPr lvl="0"/>
            <a:r>
              <a:rPr lang="en-US"/>
              <a:t>Body text</a:t>
            </a:r>
          </a:p>
        </p:txBody>
      </p:sp>
      <p:sp>
        <p:nvSpPr>
          <p:cNvPr id="4" name="Table Placeholder 3"/>
          <p:cNvSpPr>
            <a:spLocks noGrp="1"/>
          </p:cNvSpPr>
          <p:nvPr>
            <p:ph type="tbl" sz="quarter" idx="12"/>
          </p:nvPr>
        </p:nvSpPr>
        <p:spPr>
          <a:xfrm>
            <a:off x="426677" y="2956484"/>
            <a:ext cx="11559970" cy="4038043"/>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24890169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4039351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1670263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36248452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6259457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1331614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6390685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71314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32321089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0511595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997442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49589106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8410620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460319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37501952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37277436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9387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07174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50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0737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5538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447353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1920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8017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86644261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
        <p:nvSpPr>
          <p:cNvPr id="14" name="Text Placeholder 5"/>
          <p:cNvSpPr>
            <a:spLocks noGrp="1"/>
          </p:cNvSpPr>
          <p:nvPr>
            <p:ph type="body" sz="quarter" idx="13"/>
          </p:nvPr>
        </p:nvSpPr>
        <p:spPr>
          <a:xfrm>
            <a:off x="4182737" y="4434827"/>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5" y="4434827"/>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1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420421694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2" y="2581883"/>
            <a:ext cx="4183177" cy="1833101"/>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3" name="Text Placeholder 2"/>
          <p:cNvSpPr>
            <a:spLocks noGrp="1"/>
          </p:cNvSpPr>
          <p:nvPr>
            <p:ph type="body" sz="quarter" idx="12" hasCustomPrompt="1"/>
          </p:nvPr>
        </p:nvSpPr>
        <p:spPr>
          <a:xfrm>
            <a:off x="2" y="4414985"/>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137190020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8"/>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89321820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7" y="476913"/>
            <a:ext cx="1399103" cy="1398905"/>
          </a:xfrm>
        </p:spPr>
        <p:txBody>
          <a:bodyPr>
            <a:normAutofit/>
          </a:bodyPr>
          <a:lstStyle>
            <a:lvl1pPr marL="0" indent="0">
              <a:buNone/>
              <a:defRPr sz="1632"/>
            </a:lvl1pPr>
          </a:lstStyle>
          <a:p>
            <a:r>
              <a:rPr lang="en-US" dirty="0"/>
              <a:t>icon</a:t>
            </a:r>
          </a:p>
        </p:txBody>
      </p:sp>
      <p:sp>
        <p:nvSpPr>
          <p:cNvPr id="10" name="Text Placeholder 9"/>
          <p:cNvSpPr>
            <a:spLocks noGrp="1"/>
          </p:cNvSpPr>
          <p:nvPr>
            <p:ph type="body" sz="quarter" idx="14" hasCustomPrompt="1"/>
          </p:nvPr>
        </p:nvSpPr>
        <p:spPr>
          <a:xfrm>
            <a:off x="7154005" y="688257"/>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7" y="2051095"/>
            <a:ext cx="1399103" cy="1398905"/>
          </a:xfrm>
        </p:spPr>
        <p:txBody>
          <a:bodyPr>
            <a:normAutofit/>
          </a:bodyPr>
          <a:lstStyle>
            <a:lvl1pPr marL="0" indent="0">
              <a:buNone/>
              <a:defRPr sz="1632"/>
            </a:lvl1pPr>
          </a:lstStyle>
          <a:p>
            <a:r>
              <a:rPr lang="en-US" dirty="0"/>
              <a:t>icon</a:t>
            </a:r>
          </a:p>
        </p:txBody>
      </p:sp>
      <p:sp>
        <p:nvSpPr>
          <p:cNvPr id="18" name="Text Placeholder 9"/>
          <p:cNvSpPr>
            <a:spLocks noGrp="1"/>
          </p:cNvSpPr>
          <p:nvPr>
            <p:ph type="body" sz="quarter" idx="16" hasCustomPrompt="1"/>
          </p:nvPr>
        </p:nvSpPr>
        <p:spPr>
          <a:xfrm>
            <a:off x="7154005" y="2262439"/>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7" y="3625276"/>
            <a:ext cx="1399103" cy="1398905"/>
          </a:xfrm>
        </p:spPr>
        <p:txBody>
          <a:bodyPr>
            <a:normAutofit/>
          </a:bodyPr>
          <a:lstStyle>
            <a:lvl1pPr marL="0" indent="0">
              <a:buNone/>
              <a:defRPr sz="1632"/>
            </a:lvl1pPr>
          </a:lstStyle>
          <a:p>
            <a:r>
              <a:rPr lang="en-US" dirty="0"/>
              <a:t>icon</a:t>
            </a:r>
          </a:p>
        </p:txBody>
      </p:sp>
      <p:sp>
        <p:nvSpPr>
          <p:cNvPr id="20" name="Text Placeholder 9"/>
          <p:cNvSpPr>
            <a:spLocks noGrp="1"/>
          </p:cNvSpPr>
          <p:nvPr>
            <p:ph type="body" sz="quarter" idx="18" hasCustomPrompt="1"/>
          </p:nvPr>
        </p:nvSpPr>
        <p:spPr>
          <a:xfrm>
            <a:off x="7154005"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7" y="5199458"/>
            <a:ext cx="1399103" cy="1398905"/>
          </a:xfrm>
        </p:spPr>
        <p:txBody>
          <a:bodyPr>
            <a:normAutofit/>
          </a:bodyPr>
          <a:lstStyle>
            <a:lvl1pPr marL="0" indent="0">
              <a:buNone/>
              <a:defRPr sz="1632"/>
            </a:lvl1pPr>
          </a:lstStyle>
          <a:p>
            <a:r>
              <a:rPr lang="en-US" dirty="0"/>
              <a:t>icon</a:t>
            </a:r>
          </a:p>
        </p:txBody>
      </p:sp>
      <p:sp>
        <p:nvSpPr>
          <p:cNvPr id="22" name="Text Placeholder 9"/>
          <p:cNvSpPr>
            <a:spLocks noGrp="1"/>
          </p:cNvSpPr>
          <p:nvPr>
            <p:ph type="body" sz="quarter" idx="20" hasCustomPrompt="1"/>
          </p:nvPr>
        </p:nvSpPr>
        <p:spPr>
          <a:xfrm>
            <a:off x="7154005"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Tree>
    <p:extLst>
      <p:ext uri="{BB962C8B-B14F-4D97-AF65-F5344CB8AC3E}">
        <p14:creationId xmlns:p14="http://schemas.microsoft.com/office/powerpoint/2010/main" val="355578606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386170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89467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2" y="2"/>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2"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932265493"/>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91158498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526685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92269378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163634309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293907030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6025274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71673197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041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8706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52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65384360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4046285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18098026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15411493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19155644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68393135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53310144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47967034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82710233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131910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1369694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405081441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4348420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9409687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4657892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8382826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0105065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1769704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33074446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58583221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4789307"/>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159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91481293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80368"/>
            <a:ext cx="11918289" cy="3125571"/>
          </a:xfrm>
          <a:prstGeom prst="rect">
            <a:avLst/>
          </a:prstGeom>
          <a:noFill/>
          <a:ln>
            <a:noFill/>
          </a:ln>
        </p:spPr>
        <p:txBody>
          <a:bodyPr vert="horz" wrap="square" lIns="248694" tIns="186521" rIns="124347" bIns="62174" rtlCol="0" anchor="t" anchorCtr="0">
            <a:noAutofit/>
          </a:bodyPr>
          <a:lstStyle/>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eaLnBrk="1" fontAlgn="auto" hangingPunct="1">
              <a:lnSpc>
                <a:spcPct val="90000"/>
              </a:lnSpc>
              <a:spcBef>
                <a:spcPts val="0"/>
              </a:spcBef>
              <a:spcAft>
                <a:spcPts val="408"/>
              </a:spcAft>
              <a:defRPr/>
            </a:pPr>
            <a:r>
              <a:rPr lang="en-US" sz="1224" dirty="0">
                <a:solidFill>
                  <a:srgbClr val="000000">
                    <a:alpha val="87000"/>
                  </a:srgbClr>
                </a:solidFill>
                <a:cs typeface="Segoe UI" panose="020B0502040204020203" pitchFamily="34" charset="0"/>
              </a:rPr>
              <a:t>For more information, see Use of Microsoft Copyrighted Content at</a:t>
            </a:r>
          </a:p>
          <a:p>
            <a:pPr algn="ctr" defTabSz="621716" eaLnBrk="1" fontAlgn="auto" hangingPunct="1">
              <a:lnSpc>
                <a:spcPct val="90000"/>
              </a:lnSpc>
              <a:spcBef>
                <a:spcPts val="0"/>
              </a:spcBef>
              <a:spcAft>
                <a:spcPts val="816"/>
              </a:spcAft>
              <a:defRPr/>
            </a:pPr>
            <a:r>
              <a:rPr lang="en-US" sz="1224" u="sng" dirty="0">
                <a:solidFill>
                  <a:prstClr val="black"/>
                </a:solidFill>
                <a:cs typeface="Segoe UI" panose="020B0502040204020203" pitchFamily="34" charset="0"/>
                <a:hlinkClick r:id="rId2" tooltip="http://www.microsoft.com/en-us/legal/intellectualproperty/Permissions/default.aspx"/>
              </a:rPr>
              <a:t>http://www.microsoft.com/en-us/legal/intellectualproperty/Permissions/default.aspx</a:t>
            </a:r>
            <a:endParaRPr lang="en-US" sz="1224" dirty="0">
              <a:solidFill>
                <a:prstClr val="black"/>
              </a:solidFill>
              <a:cs typeface="Segoe UI" panose="020B0502040204020203" pitchFamily="34" charset="0"/>
            </a:endParaRPr>
          </a:p>
          <a:p>
            <a:pPr defTabSz="621716" eaLnBrk="1" fontAlgn="auto" hangingPunct="1">
              <a:lnSpc>
                <a:spcPct val="90000"/>
              </a:lnSpc>
              <a:spcBef>
                <a:spcPts val="0"/>
              </a:spcBef>
              <a:spcAft>
                <a:spcPts val="816"/>
              </a:spcAft>
              <a:defRPr/>
            </a:pPr>
            <a:r>
              <a:rPr lang="en-IN" sz="1224" dirty="0">
                <a:solidFill>
                  <a:srgbClr val="000000">
                    <a:alpha val="87000"/>
                  </a:srgbClr>
                </a:solidFill>
                <a:cs typeface="Segoe UI" panose="020B0502040204020203" pitchFamily="34" charset="0"/>
              </a:rPr>
              <a:t>Azure, Hyper-V, Microsoft, Microsoft Corporate Logo, Windows PowerShell,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21716" eaLnBrk="1" fontAlgn="auto" hangingPunct="1">
              <a:lnSpc>
                <a:spcPct val="90000"/>
              </a:lnSpc>
              <a:spcBef>
                <a:spcPts val="0"/>
              </a:spcBef>
              <a:spcAft>
                <a:spcPts val="816"/>
              </a:spcAft>
              <a:defRPr/>
            </a:pPr>
            <a:endParaRPr lang="en-US" sz="1360" dirty="0">
              <a:solidFill>
                <a:srgbClr val="000000">
                  <a:alpha val="87000"/>
                </a:srgbClr>
              </a:solidFill>
              <a:cs typeface="Segoe UI" panose="020B0502040204020203" pitchFamily="34" charset="0"/>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Conditions and Terms of Use</a:t>
            </a:r>
            <a:endParaRPr lang="en-US" sz="1496" dirty="0">
              <a:solidFill>
                <a:srgbClr val="000000"/>
              </a:solidFill>
              <a:cs typeface="Segoe UI" panose="020B0502040204020203" pitchFamily="34" charset="0"/>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 2016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a:bodyPr>
          <a:lstStyle/>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eaLnBrk="1" fontAlgn="auto" hangingPunct="1">
              <a:spcBef>
                <a:spcPts val="0"/>
              </a:spcBef>
              <a:spcAft>
                <a:spcPts val="816"/>
              </a:spcAft>
              <a:defRPr/>
            </a:pPr>
            <a:endParaRPr lang="en-US" sz="1360" dirty="0">
              <a:solidFill>
                <a:srgbClr val="000000">
                  <a:alpha val="87000"/>
                </a:srgbClr>
              </a:solidFill>
              <a:cs typeface="Segoe UI" panose="020B0502040204020203" pitchFamily="34" charset="0"/>
            </a:endParaRPr>
          </a:p>
        </p:txBody>
      </p:sp>
    </p:spTree>
    <p:extLst>
      <p:ext uri="{BB962C8B-B14F-4D97-AF65-F5344CB8AC3E}">
        <p14:creationId xmlns:p14="http://schemas.microsoft.com/office/powerpoint/2010/main" val="2223774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5316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188304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6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4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6527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426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85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977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4414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4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0930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960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89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236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116995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61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66971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936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234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114928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063939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8591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71406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126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51728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33879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81111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19056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180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34724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28163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329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043868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4961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0723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9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6962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127979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49766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7791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38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43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4803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388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3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331034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349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95334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18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122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49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55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0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424591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4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78351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887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11" name="Title 10"/>
          <p:cNvSpPr>
            <a:spLocks noGrp="1"/>
          </p:cNvSpPr>
          <p:nvPr>
            <p:ph type="title" hasCustomPrompt="1"/>
          </p:nvPr>
        </p:nvSpPr>
        <p:spPr>
          <a:xfrm>
            <a:off x="388640" y="1282329"/>
            <a:ext cx="5670903" cy="1010321"/>
          </a:xfrm>
        </p:spPr>
        <p:txBody>
          <a:bodyPr>
            <a:noAutofit/>
          </a:bodyPr>
          <a:lstStyle>
            <a:lvl1pPr>
              <a:defRPr sz="10199" spc="-102" baseline="0">
                <a:ln w="19050">
                  <a:noFill/>
                </a:ln>
                <a:gradFill>
                  <a:gsLst>
                    <a:gs pos="0">
                      <a:schemeClr val="accent1"/>
                    </a:gs>
                    <a:gs pos="100000">
                      <a:schemeClr val="accent2"/>
                    </a:gs>
                  </a:gsLst>
                  <a:lin ang="4200000" scaled="0"/>
                </a:gradFill>
                <a:effectLst/>
              </a:defRPr>
            </a:lvl1pPr>
          </a:lstStyle>
          <a:p>
            <a:r>
              <a:rPr lang="en-US" dirty="0"/>
              <a:t>TITLE</a:t>
            </a:r>
          </a:p>
        </p:txBody>
      </p:sp>
    </p:spTree>
    <p:extLst>
      <p:ext uri="{BB962C8B-B14F-4D97-AF65-F5344CB8AC3E}">
        <p14:creationId xmlns:p14="http://schemas.microsoft.com/office/powerpoint/2010/main" val="4657293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7.png"/><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image" Target="../media/image17.png"/><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2.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theme" Target="../theme/theme13.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image" Target="../media/image11.emf"/><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72.xml"/><Relationship Id="rId1"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image" Target="../media/image11.emf"/><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theme" Target="../theme/theme15.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image" Target="../media/image59.emf"/><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theme" Target="../theme/theme16.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8" Type="http://schemas.openxmlformats.org/officeDocument/2006/relationships/slideLayout" Target="../slideLayouts/slideLayout2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17.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360.xml"/><Relationship Id="rId21" Type="http://schemas.openxmlformats.org/officeDocument/2006/relationships/slideLayout" Target="../slideLayouts/slideLayout355.xml"/><Relationship Id="rId42" Type="http://schemas.openxmlformats.org/officeDocument/2006/relationships/slideLayout" Target="../slideLayouts/slideLayout376.xml"/><Relationship Id="rId47" Type="http://schemas.openxmlformats.org/officeDocument/2006/relationships/slideLayout" Target="../slideLayouts/slideLayout381.xml"/><Relationship Id="rId63" Type="http://schemas.openxmlformats.org/officeDocument/2006/relationships/slideLayout" Target="../slideLayouts/slideLayout397.xml"/><Relationship Id="rId68" Type="http://schemas.openxmlformats.org/officeDocument/2006/relationships/slideLayout" Target="../slideLayouts/slideLayout402.xml"/><Relationship Id="rId16" Type="http://schemas.openxmlformats.org/officeDocument/2006/relationships/slideLayout" Target="../slideLayouts/slideLayout35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40" Type="http://schemas.openxmlformats.org/officeDocument/2006/relationships/slideLayout" Target="../slideLayouts/slideLayout374.xml"/><Relationship Id="rId45" Type="http://schemas.openxmlformats.org/officeDocument/2006/relationships/slideLayout" Target="../slideLayouts/slideLayout379.xml"/><Relationship Id="rId53" Type="http://schemas.openxmlformats.org/officeDocument/2006/relationships/slideLayout" Target="../slideLayouts/slideLayout387.xml"/><Relationship Id="rId58" Type="http://schemas.openxmlformats.org/officeDocument/2006/relationships/slideLayout" Target="../slideLayouts/slideLayout392.xml"/><Relationship Id="rId66" Type="http://schemas.openxmlformats.org/officeDocument/2006/relationships/slideLayout" Target="../slideLayouts/slideLayout400.xml"/><Relationship Id="rId74" Type="http://schemas.openxmlformats.org/officeDocument/2006/relationships/slideLayout" Target="../slideLayouts/slideLayout408.xml"/><Relationship Id="rId5" Type="http://schemas.openxmlformats.org/officeDocument/2006/relationships/slideLayout" Target="../slideLayouts/slideLayout339.xml"/><Relationship Id="rId61" Type="http://schemas.openxmlformats.org/officeDocument/2006/relationships/slideLayout" Target="../slideLayouts/slideLayout395.xml"/><Relationship Id="rId19" Type="http://schemas.openxmlformats.org/officeDocument/2006/relationships/slideLayout" Target="../slideLayouts/slideLayout35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 Id="rId43" Type="http://schemas.openxmlformats.org/officeDocument/2006/relationships/slideLayout" Target="../slideLayouts/slideLayout377.xml"/><Relationship Id="rId48" Type="http://schemas.openxmlformats.org/officeDocument/2006/relationships/slideLayout" Target="../slideLayouts/slideLayout382.xml"/><Relationship Id="rId56" Type="http://schemas.openxmlformats.org/officeDocument/2006/relationships/slideLayout" Target="../slideLayouts/slideLayout390.xml"/><Relationship Id="rId64" Type="http://schemas.openxmlformats.org/officeDocument/2006/relationships/slideLayout" Target="../slideLayouts/slideLayout398.xml"/><Relationship Id="rId69" Type="http://schemas.openxmlformats.org/officeDocument/2006/relationships/slideLayout" Target="../slideLayouts/slideLayout403.xml"/><Relationship Id="rId77" Type="http://schemas.openxmlformats.org/officeDocument/2006/relationships/theme" Target="../theme/theme18.xml"/><Relationship Id="rId8" Type="http://schemas.openxmlformats.org/officeDocument/2006/relationships/slideLayout" Target="../slideLayouts/slideLayout342.xml"/><Relationship Id="rId51" Type="http://schemas.openxmlformats.org/officeDocument/2006/relationships/slideLayout" Target="../slideLayouts/slideLayout385.xml"/><Relationship Id="rId72" Type="http://schemas.openxmlformats.org/officeDocument/2006/relationships/slideLayout" Target="../slideLayouts/slideLayout406.xml"/><Relationship Id="rId3" Type="http://schemas.openxmlformats.org/officeDocument/2006/relationships/slideLayout" Target="../slideLayouts/slideLayout337.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slideLayout" Target="../slideLayouts/slideLayout372.xml"/><Relationship Id="rId46" Type="http://schemas.openxmlformats.org/officeDocument/2006/relationships/slideLayout" Target="../slideLayouts/slideLayout380.xml"/><Relationship Id="rId59" Type="http://schemas.openxmlformats.org/officeDocument/2006/relationships/slideLayout" Target="../slideLayouts/slideLayout393.xml"/><Relationship Id="rId67" Type="http://schemas.openxmlformats.org/officeDocument/2006/relationships/slideLayout" Target="../slideLayouts/slideLayout401.xml"/><Relationship Id="rId20" Type="http://schemas.openxmlformats.org/officeDocument/2006/relationships/slideLayout" Target="../slideLayouts/slideLayout354.xml"/><Relationship Id="rId41" Type="http://schemas.openxmlformats.org/officeDocument/2006/relationships/slideLayout" Target="../slideLayouts/slideLayout375.xml"/><Relationship Id="rId54" Type="http://schemas.openxmlformats.org/officeDocument/2006/relationships/slideLayout" Target="../slideLayouts/slideLayout388.xml"/><Relationship Id="rId62" Type="http://schemas.openxmlformats.org/officeDocument/2006/relationships/slideLayout" Target="../slideLayouts/slideLayout396.xml"/><Relationship Id="rId70" Type="http://schemas.openxmlformats.org/officeDocument/2006/relationships/slideLayout" Target="../slideLayouts/slideLayout404.xml"/><Relationship Id="rId75" Type="http://schemas.openxmlformats.org/officeDocument/2006/relationships/slideLayout" Target="../slideLayouts/slideLayout409.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49" Type="http://schemas.openxmlformats.org/officeDocument/2006/relationships/slideLayout" Target="../slideLayouts/slideLayout383.xml"/><Relationship Id="rId57" Type="http://schemas.openxmlformats.org/officeDocument/2006/relationships/slideLayout" Target="../slideLayouts/slideLayout391.xml"/><Relationship Id="rId10" Type="http://schemas.openxmlformats.org/officeDocument/2006/relationships/slideLayout" Target="../slideLayouts/slideLayout344.xml"/><Relationship Id="rId31" Type="http://schemas.openxmlformats.org/officeDocument/2006/relationships/slideLayout" Target="../slideLayouts/slideLayout365.xml"/><Relationship Id="rId44" Type="http://schemas.openxmlformats.org/officeDocument/2006/relationships/slideLayout" Target="../slideLayouts/slideLayout378.xml"/><Relationship Id="rId52" Type="http://schemas.openxmlformats.org/officeDocument/2006/relationships/slideLayout" Target="../slideLayouts/slideLayout386.xml"/><Relationship Id="rId60" Type="http://schemas.openxmlformats.org/officeDocument/2006/relationships/slideLayout" Target="../slideLayouts/slideLayout394.xml"/><Relationship Id="rId65" Type="http://schemas.openxmlformats.org/officeDocument/2006/relationships/slideLayout" Target="../slideLayouts/slideLayout399.xml"/><Relationship Id="rId73" Type="http://schemas.openxmlformats.org/officeDocument/2006/relationships/slideLayout" Target="../slideLayouts/slideLayout407.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9" Type="http://schemas.openxmlformats.org/officeDocument/2006/relationships/slideLayout" Target="../slideLayouts/slideLayout373.xml"/><Relationship Id="rId34" Type="http://schemas.openxmlformats.org/officeDocument/2006/relationships/slideLayout" Target="../slideLayouts/slideLayout368.xml"/><Relationship Id="rId50" Type="http://schemas.openxmlformats.org/officeDocument/2006/relationships/slideLayout" Target="../slideLayouts/slideLayout384.xml"/><Relationship Id="rId55" Type="http://schemas.openxmlformats.org/officeDocument/2006/relationships/slideLayout" Target="../slideLayouts/slideLayout389.xml"/><Relationship Id="rId76" Type="http://schemas.openxmlformats.org/officeDocument/2006/relationships/slideLayout" Target="../slideLayouts/slideLayout410.xml"/><Relationship Id="rId7" Type="http://schemas.openxmlformats.org/officeDocument/2006/relationships/slideLayout" Target="../slideLayouts/slideLayout341.xml"/><Relationship Id="rId71" Type="http://schemas.openxmlformats.org/officeDocument/2006/relationships/slideLayout" Target="../slideLayouts/slideLayout405.xml"/><Relationship Id="rId2" Type="http://schemas.openxmlformats.org/officeDocument/2006/relationships/slideLayout" Target="../slideLayouts/slideLayout336.xml"/><Relationship Id="rId29" Type="http://schemas.openxmlformats.org/officeDocument/2006/relationships/slideLayout" Target="../slideLayouts/slideLayout3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1.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image" Target="../media/image11.emf"/><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image" Target="../media/image17.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6.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theme" Target="../theme/theme7.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8.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6" r:id="rId13"/>
    <p:sldLayoutId id="2147484497" r:id="rId14"/>
    <p:sldLayoutId id="2147484498" r:id="rId15"/>
    <p:sldLayoutId id="2147484499" r:id="rId16"/>
    <p:sldLayoutId id="2147484500" r:id="rId17"/>
    <p:sldLayoutId id="2147484501" r:id="rId18"/>
    <p:sldLayoutId id="2147484490" r:id="rId19"/>
    <p:sldLayoutId id="2147484491" r:id="rId20"/>
    <p:sldLayoutId id="2147484492" r:id="rId21"/>
    <p:sldLayoutId id="2147484493" r:id="rId22"/>
    <p:sldLayoutId id="2147484494" r:id="rId23"/>
    <p:sldLayoutId id="214748459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737729786"/>
      </p:ext>
    </p:extLst>
  </p:cSld>
  <p:clrMap bg1="dk1" tx1="lt1" bg2="dk2"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 id="2147484865" r:id="rId17"/>
    <p:sldLayoutId id="2147484866" r:id="rId18"/>
    <p:sldLayoutId id="2147484867" r:id="rId19"/>
    <p:sldLayoutId id="2147484868" r:id="rId20"/>
    <p:sldLayoutId id="2147484869" r:id="rId21"/>
    <p:sldLayoutId id="2147484870" r:id="rId22"/>
    <p:sldLayoutId id="2147484871" r:id="rId23"/>
    <p:sldLayoutId id="2147484872" r:id="rId24"/>
    <p:sldLayoutId id="2147484873" r:id="rId25"/>
    <p:sldLayoutId id="2147484874" r:id="rId26"/>
    <p:sldLayoutId id="2147484875" r:id="rId27"/>
    <p:sldLayoutId id="2147484876" r:id="rId28"/>
    <p:sldLayoutId id="2147484877"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76941160"/>
      </p:ext>
    </p:extLst>
  </p:cSld>
  <p:clrMap bg1="dk1" tx1="lt1" bg2="dk2" tx2="lt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 id="2147484899" r:id="rId21"/>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0793792"/>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4918" r:id="rId5"/>
    <p:sldLayoutId id="2147484919" r:id="rId6"/>
    <p:sldLayoutId id="2147484920" r:id="rId7"/>
    <p:sldLayoutId id="2147484921" r:id="rId8"/>
    <p:sldLayoutId id="2147484922" r:id="rId9"/>
    <p:sldLayoutId id="2147484923" r:id="rId10"/>
    <p:sldLayoutId id="2147484924" r:id="rId11"/>
    <p:sldLayoutId id="2147484925" r:id="rId12"/>
    <p:sldLayoutId id="2147484926" r:id="rId13"/>
    <p:sldLayoutId id="2147484927" r:id="rId14"/>
    <p:sldLayoutId id="2147484928" r:id="rId15"/>
    <p:sldLayoutId id="2147484929" r:id="rId16"/>
    <p:sldLayoutId id="2147484930" r:id="rId17"/>
    <p:sldLayoutId id="2147484931" r:id="rId18"/>
    <p:sldLayoutId id="2147484932" r:id="rId19"/>
    <p:sldLayoutId id="2147484933" r:id="rId20"/>
    <p:sldLayoutId id="2147484934" r:id="rId21"/>
    <p:sldLayoutId id="2147484935" r:id="rId22"/>
    <p:sldLayoutId id="2147484936" r:id="rId23"/>
    <p:sldLayoutId id="2147484937" r:id="rId24"/>
    <p:sldLayoutId id="2147484938" r:id="rId25"/>
    <p:sldLayoutId id="2147484939" r:id="rId26"/>
    <p:sldLayoutId id="2147484940" r:id="rId27"/>
    <p:sldLayoutId id="2147484941" r:id="rId28"/>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4399550"/>
      </p:ext>
    </p:extLst>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164845"/>
      </p:ext>
    </p:extLst>
  </p:cSld>
  <p:clrMap bg1="lt1" tx1="dk1" bg2="lt2" tx2="dk2" accent1="accent1" accent2="accent2" accent3="accent3" accent4="accent4" accent5="accent5" accent6="accent6" hlink="hlink" folHlink="folHlink"/>
  <p:sldLayoutIdLst>
    <p:sldLayoutId id="2147484961" r:id="rId1"/>
    <p:sldLayoutId id="2147484962" r:id="rId2"/>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78502968"/>
      </p:ext>
    </p:extLst>
  </p:cSld>
  <p:clrMap bg1="dk1" tx1="lt1" bg2="dk2" tx2="lt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3" cstate="print">
            <a:extLst>
              <a:ext uri="{28A0092B-C50C-407E-A947-70E740481C1C}">
                <a14:useLocalDpi xmlns:a14="http://schemas.microsoft.com/office/drawing/2010/main"/>
              </a:ext>
            </a:extLst>
          </a:blip>
          <a:stretch>
            <a:fillRect/>
          </a:stretch>
        </p:blipFill>
        <p:spPr>
          <a:xfrm rot="5400000">
            <a:off x="10967093" y="1703730"/>
            <a:ext cx="4618038" cy="1161750"/>
          </a:xfrm>
          <a:prstGeom prst="rect">
            <a:avLst/>
          </a:prstGeom>
        </p:spPr>
      </p:pic>
    </p:spTree>
    <p:extLst>
      <p:ext uri="{BB962C8B-B14F-4D97-AF65-F5344CB8AC3E}">
        <p14:creationId xmlns:p14="http://schemas.microsoft.com/office/powerpoint/2010/main" val="1496785446"/>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Lst>
  <p:transition advClick="0">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4B6E7-87BA-4684-96B5-67A4663AD5F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4FB98E-AD4E-43DC-80CE-EF1D45530EE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BA045-CFDE-4D23-9CB6-D0B09868928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E881917F-5EB0-4C1D-8A95-655239D57A8A}" type="datetimeFigureOut">
              <a:rPr lang="en-US" smtClean="0"/>
              <a:t>9/10/2018</a:t>
            </a:fld>
            <a:endParaRPr lang="en-US"/>
          </a:p>
        </p:txBody>
      </p:sp>
      <p:sp>
        <p:nvSpPr>
          <p:cNvPr id="5" name="Footer Placeholder 4">
            <a:extLst>
              <a:ext uri="{FF2B5EF4-FFF2-40B4-BE49-F238E27FC236}">
                <a16:creationId xmlns:a16="http://schemas.microsoft.com/office/drawing/2014/main" id="{B28E31F7-BAE7-4644-A6ED-F278D8812A7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5614A-510A-4CA4-AF22-4C7CCF0EBC2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93E2AD5-8FC3-4813-A1ED-6E5672E58FE0}" type="slidenum">
              <a:rPr lang="en-US" smtClean="0"/>
              <a:t>‹#›</a:t>
            </a:fld>
            <a:endParaRPr lang="en-US"/>
          </a:p>
        </p:txBody>
      </p:sp>
    </p:spTree>
    <p:extLst>
      <p:ext uri="{BB962C8B-B14F-4D97-AF65-F5344CB8AC3E}">
        <p14:creationId xmlns:p14="http://schemas.microsoft.com/office/powerpoint/2010/main" val="4126900179"/>
      </p:ext>
    </p:extLst>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 id="2147485028" r:id="rId12"/>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9/10/2018</a:t>
            </a:fld>
            <a:endParaRPr lang="en-US" dirty="0"/>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1716525783"/>
      </p:ext>
    </p:extLst>
  </p:cSld>
  <p:clrMap bg1="lt1" tx1="dk1" bg2="lt2" tx2="dk2" accent1="accent1" accent2="accent2" accent3="accent3" accent4="accent4" accent5="accent5" accent6="accent6" hlink="hlink" folHlink="folHlink"/>
  <p:sldLayoutIdLst>
    <p:sldLayoutId id="2147485030" r:id="rId1"/>
    <p:sldLayoutId id="2147485031" r:id="rId2"/>
    <p:sldLayoutId id="2147485032" r:id="rId3"/>
    <p:sldLayoutId id="2147485033" r:id="rId4"/>
    <p:sldLayoutId id="2147485034" r:id="rId5"/>
    <p:sldLayoutId id="2147485035" r:id="rId6"/>
    <p:sldLayoutId id="2147485036" r:id="rId7"/>
    <p:sldLayoutId id="2147485037" r:id="rId8"/>
    <p:sldLayoutId id="2147485038" r:id="rId9"/>
    <p:sldLayoutId id="2147485039" r:id="rId10"/>
    <p:sldLayoutId id="2147485040" r:id="rId11"/>
    <p:sldLayoutId id="2147485041" r:id="rId12"/>
    <p:sldLayoutId id="2147485042" r:id="rId13"/>
    <p:sldLayoutId id="2147485043" r:id="rId14"/>
    <p:sldLayoutId id="2147485044" r:id="rId15"/>
    <p:sldLayoutId id="2147485045" r:id="rId16"/>
    <p:sldLayoutId id="2147485046" r:id="rId17"/>
    <p:sldLayoutId id="2147485047" r:id="rId18"/>
    <p:sldLayoutId id="2147485048" r:id="rId19"/>
    <p:sldLayoutId id="2147485049" r:id="rId20"/>
    <p:sldLayoutId id="2147485050" r:id="rId21"/>
    <p:sldLayoutId id="2147485051" r:id="rId22"/>
    <p:sldLayoutId id="2147485052" r:id="rId23"/>
    <p:sldLayoutId id="2147485053" r:id="rId24"/>
    <p:sldLayoutId id="2147485054" r:id="rId25"/>
    <p:sldLayoutId id="2147485055" r:id="rId26"/>
    <p:sldLayoutId id="2147485056" r:id="rId27"/>
    <p:sldLayoutId id="2147485057" r:id="rId28"/>
    <p:sldLayoutId id="2147485058" r:id="rId29"/>
    <p:sldLayoutId id="2147485059" r:id="rId30"/>
    <p:sldLayoutId id="2147485060"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2" r:id="rId43"/>
    <p:sldLayoutId id="2147485073" r:id="rId44"/>
    <p:sldLayoutId id="2147485074" r:id="rId45"/>
    <p:sldLayoutId id="2147485075" r:id="rId46"/>
    <p:sldLayoutId id="2147485076" r:id="rId47"/>
    <p:sldLayoutId id="2147485077" r:id="rId48"/>
    <p:sldLayoutId id="2147485078" r:id="rId49"/>
    <p:sldLayoutId id="2147485079" r:id="rId50"/>
    <p:sldLayoutId id="2147485080" r:id="rId51"/>
    <p:sldLayoutId id="2147485081" r:id="rId52"/>
    <p:sldLayoutId id="2147485082" r:id="rId53"/>
    <p:sldLayoutId id="2147485083" r:id="rId54"/>
    <p:sldLayoutId id="2147485084" r:id="rId55"/>
    <p:sldLayoutId id="2147485085" r:id="rId56"/>
    <p:sldLayoutId id="2147485086" r:id="rId57"/>
    <p:sldLayoutId id="2147485087" r:id="rId58"/>
    <p:sldLayoutId id="2147485088" r:id="rId59"/>
    <p:sldLayoutId id="2147485089" r:id="rId60"/>
    <p:sldLayoutId id="2147485090" r:id="rId61"/>
    <p:sldLayoutId id="2147485091" r:id="rId62"/>
    <p:sldLayoutId id="2147485092" r:id="rId63"/>
    <p:sldLayoutId id="2147485093" r:id="rId64"/>
    <p:sldLayoutId id="2147485094" r:id="rId65"/>
    <p:sldLayoutId id="2147485095" r:id="rId66"/>
    <p:sldLayoutId id="2147485096" r:id="rId67"/>
    <p:sldLayoutId id="2147485097" r:id="rId68"/>
    <p:sldLayoutId id="2147485098" r:id="rId69"/>
    <p:sldLayoutId id="2147485099" r:id="rId70"/>
    <p:sldLayoutId id="2147485100" r:id="rId71"/>
    <p:sldLayoutId id="2147485101" r:id="rId72"/>
    <p:sldLayoutId id="2147485102" r:id="rId73"/>
    <p:sldLayoutId id="2147485103" r:id="rId74"/>
    <p:sldLayoutId id="2147485104" r:id="rId75"/>
    <p:sldLayoutId id="2147485105" r:id="rId76"/>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313" indent="-233104" algn="l" defTabSz="932418"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522" indent="-233104" algn="l" defTabSz="932418"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1731"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7939"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CBD4F-158E-4765-9938-6EB9502F7D5D}"/>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C0110-FACE-482E-A3E0-F184CAA455E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64E81-CE0E-4EFB-9660-8F2F89406809}"/>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36E12E1-68FB-4F84-84EF-CBB8B2A129D1}" type="datetimeFigureOut">
              <a:rPr lang="en-US" smtClean="0"/>
              <a:t>9/10/2018</a:t>
            </a:fld>
            <a:endParaRPr lang="en-US"/>
          </a:p>
        </p:txBody>
      </p:sp>
      <p:sp>
        <p:nvSpPr>
          <p:cNvPr id="5" name="Footer Placeholder 4">
            <a:extLst>
              <a:ext uri="{FF2B5EF4-FFF2-40B4-BE49-F238E27FC236}">
                <a16:creationId xmlns:a16="http://schemas.microsoft.com/office/drawing/2014/main" id="{C31F49FF-DDB4-4B46-858B-F97FDF2D5EC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41CE9B-7CD3-49FC-810A-FE81321E73D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D1AC2A9-08FE-41A6-BDDE-E08ACECE1075}" type="slidenum">
              <a:rPr lang="en-US" smtClean="0"/>
              <a:t>‹#›</a:t>
            </a:fld>
            <a:endParaRPr lang="en-US"/>
          </a:p>
        </p:txBody>
      </p:sp>
    </p:spTree>
    <p:extLst>
      <p:ext uri="{BB962C8B-B14F-4D97-AF65-F5344CB8AC3E}">
        <p14:creationId xmlns:p14="http://schemas.microsoft.com/office/powerpoint/2010/main" val="3664833804"/>
      </p:ext>
    </p:extLst>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68" r:id="rId7"/>
    <p:sldLayoutId id="2147484669" r:id="rId8"/>
    <p:sldLayoutId id="2147484670" r:id="rId9"/>
    <p:sldLayoutId id="2147484671" r:id="rId10"/>
    <p:sldLayoutId id="2147484672" r:id="rId11"/>
    <p:sldLayoutId id="2147484674" r:id="rId12"/>
    <p:sldLayoutId id="2147484677" r:id="rId13"/>
    <p:sldLayoutId id="2147484759" r:id="rId14"/>
    <p:sldLayoutId id="2147484760" r:id="rId15"/>
    <p:sldLayoutId id="2147484761" r:id="rId16"/>
    <p:sldLayoutId id="2147484762" r:id="rId17"/>
    <p:sldLayoutId id="2147485106" r:id="rId18"/>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11228054"/>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739" r:id="rId18"/>
    <p:sldLayoutId id="2147484740" r:id="rId19"/>
    <p:sldLayoutId id="214748474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604267630"/>
      </p:ext>
    </p:extLst>
  </p:cSld>
  <p:clrMap bg1="dk1" tx1="lt1" bg2="dk2" tx2="lt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8065015"/>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8"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788"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935590"/>
            <a:ext cx="11889787" cy="190539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67353750"/>
      </p:ext>
    </p:extLst>
  </p:cSld>
  <p:clrMap bg1="lt1" tx1="dk1" bg2="lt2" tx2="dk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 id="2147484774" r:id="rId9"/>
    <p:sldLayoutId id="2147484776" r:id="rId10"/>
    <p:sldLayoutId id="2147484777" r:id="rId11"/>
    <p:sldLayoutId id="2147484778" r:id="rId12"/>
    <p:sldLayoutId id="2147484780" r:id="rId13"/>
    <p:sldLayoutId id="2147484782" r:id="rId14"/>
    <p:sldLayoutId id="2147484783" r:id="rId15"/>
    <p:sldLayoutId id="2147484784" r:id="rId16"/>
    <p:sldLayoutId id="2147484785" r:id="rId17"/>
    <p:sldLayoutId id="2147484786" r:id="rId18"/>
  </p:sldLayoutIdLst>
  <p:transition>
    <p:fade/>
  </p:transition>
  <p:hf hdr="0" ftr="0" dt="0"/>
  <p:txStyles>
    <p:titleStyle>
      <a:lvl1pPr algn="l" defTabSz="932563" rtl="0" eaLnBrk="1" latinLnBrk="0" hangingPunct="1">
        <a:lnSpc>
          <a:spcPct val="90000"/>
        </a:lnSpc>
        <a:spcBef>
          <a:spcPct val="0"/>
        </a:spcBef>
        <a:buNone/>
        <a:defRPr lang="en-US" sz="367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51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778567"/>
      </p:ext>
    </p:extLst>
  </p:cSld>
  <p:clrMap bg1="dk1" tx1="lt1" bg2="dk2" tx2="lt2" accent1="accent1" accent2="accent2" accent3="accent3" accent4="accent4" accent5="accent5" accent6="accent6" hlink="hlink" folHlink="folHlink"/>
  <p:sldLayoutIdLst>
    <p:sldLayoutId id="2147484788" r:id="rId1"/>
    <p:sldLayoutId id="214748478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799" r:id="rId12"/>
    <p:sldLayoutId id="2147484800" r:id="rId13"/>
    <p:sldLayoutId id="2147484801" r:id="rId14"/>
  </p:sldLayoutIdLst>
  <p:transition>
    <p:fade/>
  </p:transition>
  <p:txStyles>
    <p:titleStyle>
      <a:lvl1pPr algn="l" defTabSz="932384" rtl="0" eaLnBrk="1" latinLnBrk="0" hangingPunct="1">
        <a:lnSpc>
          <a:spcPct val="100000"/>
        </a:lnSpc>
        <a:spcBef>
          <a:spcPts val="600"/>
        </a:spcBef>
        <a:spcAft>
          <a:spcPts val="600"/>
        </a:spcAft>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50 G:20 B:90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1775">
                            <a:schemeClr val="bg1"/>
                          </a:gs>
                          <a:gs pos="14000">
                            <a:schemeClr val="bg1"/>
                          </a:gs>
                        </a:gsLst>
                        <a:lin ang="5400000" scaled="0"/>
                      </a:gradFill>
                      <a:ea typeface="Segoe UI" pitchFamily="34" charset="0"/>
                      <a:cs typeface="Segoe UI" pitchFamily="34" charset="0"/>
                    </a:rPr>
                    <a:t>R:</a:t>
                  </a:r>
                  <a:r>
                    <a:rPr lang="en-US" sz="500" baseline="0">
                      <a:gradFill>
                        <a:gsLst>
                          <a:gs pos="1775">
                            <a:schemeClr val="bg1"/>
                          </a:gs>
                          <a:gs pos="14000">
                            <a:schemeClr val="bg1"/>
                          </a:gs>
                        </a:gsLst>
                        <a:lin ang="5400000" scaled="0"/>
                      </a:gradFill>
                      <a:ea typeface="Segoe UI" pitchFamily="34" charset="0"/>
                      <a:cs typeface="Segoe UI" pitchFamily="34" charset="0"/>
                    </a:rPr>
                    <a:t>0 G:32 B:80</a:t>
                  </a:r>
                  <a:endParaRPr lang="en-US" sz="50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180 G:0 B:158</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a:gradFill>
                    <a:gsLst>
                      <a:gs pos="18584">
                        <a:srgbClr val="FFFFFF"/>
                      </a:gs>
                      <a:gs pos="52000">
                        <a:srgbClr val="FFFFFF"/>
                      </a:gs>
                    </a:gsLst>
                    <a:lin ang="5400000" scaled="0"/>
                  </a:gradFill>
                  <a:ea typeface="Segoe UI" pitchFamily="34" charset="0"/>
                  <a:cs typeface="Segoe UI" pitchFamily="34" charset="0"/>
                </a:rPr>
                <a:t>R:0</a:t>
              </a:r>
              <a:r>
                <a:rPr lang="en-US" sz="500" baseline="0">
                  <a:gradFill>
                    <a:gsLst>
                      <a:gs pos="18584">
                        <a:srgbClr val="FFFFFF"/>
                      </a:gs>
                      <a:gs pos="52000">
                        <a:srgbClr val="FFFFFF"/>
                      </a:gs>
                    </a:gsLst>
                    <a:lin ang="5400000" scaled="0"/>
                  </a:gradFill>
                  <a:ea typeface="Segoe UI" pitchFamily="34" charset="0"/>
                  <a:cs typeface="Segoe UI" pitchFamily="34" charset="0"/>
                </a:rPr>
                <a:t> G:24 B:143</a:t>
              </a:r>
              <a:endParaRPr lang="en-US" sz="50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66272">
                        <a:srgbClr val="000000"/>
                      </a:gs>
                      <a:gs pos="44000">
                        <a:srgbClr val="000000"/>
                      </a:gs>
                    </a:gsLst>
                    <a:lin ang="5400000" scaled="1"/>
                  </a:gradFill>
                  <a:ea typeface="Segoe UI" pitchFamily="34" charset="0"/>
                  <a:cs typeface="Segoe UI" pitchFamily="34" charset="0"/>
                </a:rPr>
                <a:t>R:0</a:t>
              </a:r>
              <a:r>
                <a:rPr lang="en-US" sz="500" baseline="0">
                  <a:gradFill>
                    <a:gsLst>
                      <a:gs pos="66272">
                        <a:srgbClr val="000000"/>
                      </a:gs>
                      <a:gs pos="44000">
                        <a:srgbClr val="000000"/>
                      </a:gs>
                    </a:gsLst>
                    <a:lin ang="5400000" scaled="1"/>
                  </a:gradFill>
                  <a:ea typeface="Segoe UI" pitchFamily="34" charset="0"/>
                  <a:cs typeface="Segoe UI" pitchFamily="34" charset="0"/>
                </a:rPr>
                <a:t> G:188 B:242</a:t>
              </a:r>
              <a:endParaRPr lang="en-US" sz="50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609136544"/>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3407" tIns="89629" rIns="143407" bIns="89629"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16688"/>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29463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838" r:id="rId13"/>
    <p:sldLayoutId id="2147484839" r:id="rId14"/>
    <p:sldLayoutId id="2147484840" r:id="rId15"/>
    <p:sldLayoutId id="2147484841" r:id="rId16"/>
    <p:sldLayoutId id="2147484842" r:id="rId17"/>
    <p:sldLayoutId id="2147484843" r:id="rId18"/>
    <p:sldLayoutId id="2147484844" r:id="rId19"/>
    <p:sldLayoutId id="2147484845" r:id="rId20"/>
    <p:sldLayoutId id="2147484846" r:id="rId21"/>
    <p:sldLayoutId id="2147484847" r:id="rId22"/>
  </p:sldLayoutIdLst>
  <p:transition>
    <p:fade/>
  </p:transition>
  <p:txStyles>
    <p:titleStyle>
      <a:lvl1pPr algn="l" defTabSz="932289" rtl="0" eaLnBrk="1" latinLnBrk="0" hangingPunct="1">
        <a:lnSpc>
          <a:spcPct val="90000"/>
        </a:lnSpc>
        <a:spcBef>
          <a:spcPct val="0"/>
        </a:spcBef>
        <a:buNone/>
        <a:defRPr lang="en-US" sz="540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916"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12"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201"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688"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79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3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8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22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89" rtl="0" eaLnBrk="1" latinLnBrk="0" hangingPunct="1">
        <a:defRPr sz="1836" kern="1200">
          <a:solidFill>
            <a:schemeClr val="tx1"/>
          </a:solidFill>
          <a:latin typeface="+mn-lt"/>
          <a:ea typeface="+mn-ea"/>
          <a:cs typeface="+mn-cs"/>
        </a:defRPr>
      </a:lvl1pPr>
      <a:lvl2pPr marL="466144" algn="l" defTabSz="932289" rtl="0" eaLnBrk="1" latinLnBrk="0" hangingPunct="1">
        <a:defRPr sz="1836" kern="1200">
          <a:solidFill>
            <a:schemeClr val="tx1"/>
          </a:solidFill>
          <a:latin typeface="+mn-lt"/>
          <a:ea typeface="+mn-ea"/>
          <a:cs typeface="+mn-cs"/>
        </a:defRPr>
      </a:lvl2pPr>
      <a:lvl3pPr marL="932289" algn="l" defTabSz="932289" rtl="0" eaLnBrk="1" latinLnBrk="0" hangingPunct="1">
        <a:defRPr sz="1836" kern="1200">
          <a:solidFill>
            <a:schemeClr val="tx1"/>
          </a:solidFill>
          <a:latin typeface="+mn-lt"/>
          <a:ea typeface="+mn-ea"/>
          <a:cs typeface="+mn-cs"/>
        </a:defRPr>
      </a:lvl3pPr>
      <a:lvl4pPr marL="1398434" algn="l" defTabSz="932289" rtl="0" eaLnBrk="1" latinLnBrk="0" hangingPunct="1">
        <a:defRPr sz="1836" kern="1200">
          <a:solidFill>
            <a:schemeClr val="tx1"/>
          </a:solidFill>
          <a:latin typeface="+mn-lt"/>
          <a:ea typeface="+mn-ea"/>
          <a:cs typeface="+mn-cs"/>
        </a:defRPr>
      </a:lvl4pPr>
      <a:lvl5pPr marL="1864577" algn="l" defTabSz="932289" rtl="0" eaLnBrk="1" latinLnBrk="0" hangingPunct="1">
        <a:defRPr sz="1836" kern="1200">
          <a:solidFill>
            <a:schemeClr val="tx1"/>
          </a:solidFill>
          <a:latin typeface="+mn-lt"/>
          <a:ea typeface="+mn-ea"/>
          <a:cs typeface="+mn-cs"/>
        </a:defRPr>
      </a:lvl5pPr>
      <a:lvl6pPr marL="2330722" algn="l" defTabSz="932289" rtl="0" eaLnBrk="1" latinLnBrk="0" hangingPunct="1">
        <a:defRPr sz="1836" kern="1200">
          <a:solidFill>
            <a:schemeClr val="tx1"/>
          </a:solidFill>
          <a:latin typeface="+mn-lt"/>
          <a:ea typeface="+mn-ea"/>
          <a:cs typeface="+mn-cs"/>
        </a:defRPr>
      </a:lvl6pPr>
      <a:lvl7pPr marL="2796866" algn="l" defTabSz="932289" rtl="0" eaLnBrk="1" latinLnBrk="0" hangingPunct="1">
        <a:defRPr sz="1836" kern="1200">
          <a:solidFill>
            <a:schemeClr val="tx1"/>
          </a:solidFill>
          <a:latin typeface="+mn-lt"/>
          <a:ea typeface="+mn-ea"/>
          <a:cs typeface="+mn-cs"/>
        </a:defRPr>
      </a:lvl7pPr>
      <a:lvl8pPr marL="3263010" algn="l" defTabSz="932289" rtl="0" eaLnBrk="1" latinLnBrk="0" hangingPunct="1">
        <a:defRPr sz="1836" kern="1200">
          <a:solidFill>
            <a:schemeClr val="tx1"/>
          </a:solidFill>
          <a:latin typeface="+mn-lt"/>
          <a:ea typeface="+mn-ea"/>
          <a:cs typeface="+mn-cs"/>
        </a:defRPr>
      </a:lvl8pPr>
      <a:lvl9pPr marL="3729156" algn="l" defTabSz="93228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303.xml"/><Relationship Id="rId5" Type="http://schemas.openxmlformats.org/officeDocument/2006/relationships/image" Target="../media/image67.png"/><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partnerserverandcloud.com/Pages/practice.aspx?page=15" TargetMode="External"/><Relationship Id="rId2" Type="http://schemas.openxmlformats.org/officeDocument/2006/relationships/notesSlide" Target="../notesSlides/notesSlide5.xml"/><Relationship Id="rId1" Type="http://schemas.openxmlformats.org/officeDocument/2006/relationships/slideLayout" Target="../slideLayouts/slideLayout328.xml"/><Relationship Id="rId5" Type="http://schemas.openxmlformats.org/officeDocument/2006/relationships/hyperlink" Target="https://docs.microsoft.com/en-us/azure/site-recovery/concepts-vmware-to-azure-architecture" TargetMode="External"/><Relationship Id="rId4" Type="http://schemas.openxmlformats.org/officeDocument/2006/relationships/hyperlink" Target="https://linuxacademy.com/azure/training/course/name/implementing-microsoft-azure-infrastructure-exam-70-533-pre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1749" y="5355509"/>
            <a:ext cx="11709353" cy="1243471"/>
          </a:xfrm>
          <a:prstGeom prst="rect">
            <a:avLst/>
          </a:prstGeom>
          <a:noFill/>
          <a:ln>
            <a:noFill/>
          </a:ln>
        </p:spPr>
        <p:txBody>
          <a:bodyPr vert="horz" wrap="square" lIns="248694" tIns="186521" rIns="124347" bIns="62174" rtlCol="0" anchor="t" anchorCtr="0">
            <a:normAutofit/>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1360" b="0" i="0" u="none" strike="noStrike" kern="1200" cap="none" spc="0" normalizeH="0" baseline="0" noProof="0" dirty="0">
              <a:ln>
                <a:noFill/>
              </a:ln>
              <a:solidFill>
                <a:srgbClr val="3F3F3F">
                  <a:alpha val="87000"/>
                </a:srgbClr>
              </a:solidFill>
              <a:effectLst/>
              <a:uLnTx/>
              <a:uFillTx/>
              <a:latin typeface="Segoe UI"/>
              <a:ea typeface="+mn-ea"/>
              <a:cs typeface="Segoe UI" panose="020B0502040204020203" pitchFamily="34" charset="0"/>
            </a:endParaRPr>
          </a:p>
        </p:txBody>
      </p:sp>
      <p:sp>
        <p:nvSpPr>
          <p:cNvPr id="2" name="Rectangle 1">
            <a:extLst>
              <a:ext uri="{FF2B5EF4-FFF2-40B4-BE49-F238E27FC236}">
                <a16:creationId xmlns:a16="http://schemas.microsoft.com/office/drawing/2014/main" id="{5F733E47-D9CC-4B76-9C9F-E5ACF817B49D}"/>
              </a:ext>
            </a:extLst>
          </p:cNvPr>
          <p:cNvSpPr/>
          <p:nvPr/>
        </p:nvSpPr>
        <p:spPr>
          <a:xfrm>
            <a:off x="481104" y="3326749"/>
            <a:ext cx="3681695" cy="23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1574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a:xfrm>
            <a:off x="1570037" y="128395"/>
            <a:ext cx="10726460" cy="1351952"/>
          </a:xfrm>
        </p:spPr>
        <p:txBody>
          <a:bodyPr/>
          <a:lstStyle/>
          <a:p>
            <a:r>
              <a:rPr lang="en-IN" dirty="0"/>
              <a:t>Migration Framework</a:t>
            </a:r>
            <a:endParaRPr lang="en-US" dirty="0"/>
          </a:p>
        </p:txBody>
      </p:sp>
      <p:sp>
        <p:nvSpPr>
          <p:cNvPr id="6" name="Arrow: Pentagon 5"/>
          <p:cNvSpPr/>
          <p:nvPr/>
        </p:nvSpPr>
        <p:spPr>
          <a:xfrm>
            <a:off x="542300" y="1417260"/>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Assessment</a:t>
            </a:r>
          </a:p>
        </p:txBody>
      </p:sp>
      <p:sp>
        <p:nvSpPr>
          <p:cNvPr id="11" name="Arrow: Pentagon 10"/>
          <p:cNvSpPr/>
          <p:nvPr/>
        </p:nvSpPr>
        <p:spPr>
          <a:xfrm>
            <a:off x="4562875" y="1417259"/>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Migrate</a:t>
            </a:r>
          </a:p>
        </p:txBody>
      </p:sp>
      <p:sp>
        <p:nvSpPr>
          <p:cNvPr id="12" name="Arrow: Pentagon 11"/>
          <p:cNvSpPr/>
          <p:nvPr/>
        </p:nvSpPr>
        <p:spPr>
          <a:xfrm>
            <a:off x="8583450" y="1417261"/>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Optimize</a:t>
            </a:r>
          </a:p>
        </p:txBody>
      </p:sp>
      <p:sp>
        <p:nvSpPr>
          <p:cNvPr id="13" name="Arrow: Pentagon 12"/>
          <p:cNvSpPr/>
          <p:nvPr/>
        </p:nvSpPr>
        <p:spPr>
          <a:xfrm>
            <a:off x="542300" y="1998647"/>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Discover</a:t>
            </a:r>
          </a:p>
        </p:txBody>
      </p:sp>
      <p:sp>
        <p:nvSpPr>
          <p:cNvPr id="15" name="Arrow: Pentagon 14"/>
          <p:cNvSpPr/>
          <p:nvPr/>
        </p:nvSpPr>
        <p:spPr>
          <a:xfrm>
            <a:off x="2566637" y="20068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Roadmap</a:t>
            </a:r>
          </a:p>
        </p:txBody>
      </p:sp>
      <p:sp>
        <p:nvSpPr>
          <p:cNvPr id="16" name="Arrow: Pentagon 15"/>
          <p:cNvSpPr/>
          <p:nvPr/>
        </p:nvSpPr>
        <p:spPr>
          <a:xfrm>
            <a:off x="8583450"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Stabilize</a:t>
            </a:r>
          </a:p>
        </p:txBody>
      </p:sp>
      <p:sp>
        <p:nvSpPr>
          <p:cNvPr id="17" name="Arrow: Pentagon 16"/>
          <p:cNvSpPr/>
          <p:nvPr/>
        </p:nvSpPr>
        <p:spPr>
          <a:xfrm>
            <a:off x="10623895"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Monitor</a:t>
            </a:r>
          </a:p>
        </p:txBody>
      </p:sp>
      <p:sp>
        <p:nvSpPr>
          <p:cNvPr id="18" name="Arrow: Pentagon 17"/>
          <p:cNvSpPr/>
          <p:nvPr/>
        </p:nvSpPr>
        <p:spPr>
          <a:xfrm>
            <a:off x="4557970" y="1994033"/>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Build</a:t>
            </a:r>
          </a:p>
        </p:txBody>
      </p:sp>
      <p:sp>
        <p:nvSpPr>
          <p:cNvPr id="19" name="Arrow: Pentagon 18"/>
          <p:cNvSpPr/>
          <p:nvPr/>
        </p:nvSpPr>
        <p:spPr>
          <a:xfrm>
            <a:off x="6603320" y="1997485"/>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Transition</a:t>
            </a:r>
          </a:p>
        </p:txBody>
      </p:sp>
      <p:sp>
        <p:nvSpPr>
          <p:cNvPr id="7" name="TextBox 6"/>
          <p:cNvSpPr txBox="1"/>
          <p:nvPr/>
        </p:nvSpPr>
        <p:spPr>
          <a:xfrm>
            <a:off x="494013" y="2391285"/>
            <a:ext cx="1636882" cy="2729209"/>
          </a:xfrm>
          <a:prstGeom prst="rect">
            <a:avLst/>
          </a:prstGeom>
          <a:noFill/>
        </p:spPr>
        <p:txBody>
          <a:bodyPr wrap="square" rtlCol="0">
            <a:spAutoFit/>
          </a:bodyPr>
          <a:lstStyle/>
          <a:p>
            <a:r>
              <a:rPr lang="en-US" sz="1428" b="1" dirty="0">
                <a:cs typeface="Segoe UI Light" panose="020B0502040204020203" pitchFamily="34" charset="0"/>
              </a:rPr>
              <a:t>Portfolio Assessment	</a:t>
            </a:r>
          </a:p>
          <a:p>
            <a:endParaRPr lang="en-US" sz="1428" b="1" dirty="0">
              <a:cs typeface="Segoe UI Light" panose="020B0502040204020203" pitchFamily="34" charset="0"/>
            </a:endParaRPr>
          </a:p>
          <a:p>
            <a:r>
              <a:rPr lang="en-US" sz="1428" b="1" dirty="0">
                <a:cs typeface="Segoe UI Light" panose="020B0502040204020203" pitchFamily="34" charset="0"/>
              </a:rPr>
              <a:t>TCO Analysis</a:t>
            </a:r>
          </a:p>
          <a:p>
            <a:endParaRPr lang="en-US" sz="1428" b="1" dirty="0">
              <a:cs typeface="Segoe UI Light" panose="020B0502040204020203" pitchFamily="34" charset="0"/>
            </a:endParaRPr>
          </a:p>
          <a:p>
            <a:r>
              <a:rPr lang="en-US" sz="1428" b="1" dirty="0">
                <a:cs typeface="Segoe UI Light" panose="020B0502040204020203" pitchFamily="34" charset="0"/>
              </a:rPr>
              <a:t>Security Requirements</a:t>
            </a:r>
          </a:p>
          <a:p>
            <a:endParaRPr lang="en-US" sz="1428" b="1" dirty="0">
              <a:cs typeface="Segoe UI Light" panose="020B0502040204020203" pitchFamily="34" charset="0"/>
            </a:endParaRPr>
          </a:p>
          <a:p>
            <a:r>
              <a:rPr lang="en-US" sz="1428" b="1" dirty="0">
                <a:cs typeface="Segoe UI Light" panose="020B0502040204020203" pitchFamily="34" charset="0"/>
              </a:rPr>
              <a:t>Dependency Mapping</a:t>
            </a:r>
          </a:p>
          <a:p>
            <a:r>
              <a:rPr lang="en-US" sz="1428" b="1" dirty="0">
                <a:cs typeface="Segoe UI Light" panose="020B0502040204020203" pitchFamily="34" charset="0"/>
              </a:rPr>
              <a:t>	</a:t>
            </a:r>
          </a:p>
        </p:txBody>
      </p:sp>
      <p:sp>
        <p:nvSpPr>
          <p:cNvPr id="20" name="TextBox 19"/>
          <p:cNvSpPr txBox="1"/>
          <p:nvPr/>
        </p:nvSpPr>
        <p:spPr>
          <a:xfrm>
            <a:off x="2485434" y="2437799"/>
            <a:ext cx="1698983" cy="2729209"/>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Grouping and Prioritization</a:t>
            </a:r>
          </a:p>
          <a:p>
            <a:endParaRPr lang="en-US" sz="1428" b="1" dirty="0">
              <a:latin typeface="+mn-lt"/>
            </a:endParaRPr>
          </a:p>
          <a:p>
            <a:r>
              <a:rPr lang="en-US" sz="1428" b="1" dirty="0">
                <a:latin typeface="+mn-lt"/>
              </a:rPr>
              <a:t>Design&amp; Architecture</a:t>
            </a:r>
          </a:p>
          <a:p>
            <a:endParaRPr lang="en-US" sz="1428" b="1" dirty="0">
              <a:latin typeface="+mn-lt"/>
            </a:endParaRPr>
          </a:p>
          <a:p>
            <a:r>
              <a:rPr lang="en-US" sz="1428" b="1" dirty="0">
                <a:latin typeface="+mn-lt"/>
              </a:rPr>
              <a:t>Detailed Migration Schedule</a:t>
            </a:r>
          </a:p>
          <a:p>
            <a:endParaRPr lang="en-US" sz="1428" b="1" dirty="0">
              <a:latin typeface="+mn-lt"/>
            </a:endParaRPr>
          </a:p>
          <a:p>
            <a:r>
              <a:rPr lang="en-US" sz="1428" b="1" dirty="0">
                <a:latin typeface="+mn-lt"/>
              </a:rPr>
              <a:t>Tool Selection</a:t>
            </a:r>
          </a:p>
          <a:p>
            <a:endParaRPr lang="en-US" sz="1428" b="1" dirty="0">
              <a:latin typeface="+mn-lt"/>
            </a:endParaRPr>
          </a:p>
        </p:txBody>
      </p:sp>
      <p:sp>
        <p:nvSpPr>
          <p:cNvPr id="21" name="TextBox 20"/>
          <p:cNvSpPr txBox="1"/>
          <p:nvPr/>
        </p:nvSpPr>
        <p:spPr>
          <a:xfrm>
            <a:off x="4549085" y="2408445"/>
            <a:ext cx="1760534" cy="1887084"/>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Create Azure environment</a:t>
            </a:r>
          </a:p>
          <a:p>
            <a:endParaRPr lang="en-US" sz="1428" b="1" dirty="0">
              <a:latin typeface="+mn-lt"/>
            </a:endParaRPr>
          </a:p>
          <a:p>
            <a:r>
              <a:rPr lang="en-US" sz="1428" b="1" dirty="0">
                <a:latin typeface="+mn-lt"/>
              </a:rPr>
              <a:t>Replicate via ASR</a:t>
            </a:r>
          </a:p>
          <a:p>
            <a:endParaRPr lang="en-US" sz="1428" b="1" dirty="0">
              <a:latin typeface="+mn-lt"/>
            </a:endParaRPr>
          </a:p>
          <a:p>
            <a:r>
              <a:rPr lang="en-US" sz="1428" b="1" dirty="0">
                <a:latin typeface="+mn-lt"/>
              </a:rPr>
              <a:t>Integrate applications and networks</a:t>
            </a:r>
          </a:p>
        </p:txBody>
      </p:sp>
      <p:sp>
        <p:nvSpPr>
          <p:cNvPr id="22" name="TextBox 21"/>
          <p:cNvSpPr txBox="1"/>
          <p:nvPr/>
        </p:nvSpPr>
        <p:spPr>
          <a:xfrm>
            <a:off x="6519328" y="2415372"/>
            <a:ext cx="1755297"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Verification </a:t>
            </a:r>
          </a:p>
          <a:p>
            <a:endParaRPr lang="en-US" sz="1428" b="1" dirty="0">
              <a:latin typeface="+mn-lt"/>
            </a:endParaRPr>
          </a:p>
          <a:p>
            <a:r>
              <a:rPr lang="en-US" sz="1428" b="1" dirty="0">
                <a:latin typeface="+mn-lt"/>
              </a:rPr>
              <a:t>POC Test and QA</a:t>
            </a:r>
          </a:p>
          <a:p>
            <a:endParaRPr lang="en-US" sz="1428" b="1" dirty="0">
              <a:latin typeface="+mn-lt"/>
            </a:endParaRPr>
          </a:p>
          <a:p>
            <a:r>
              <a:rPr lang="en-US" sz="1428" b="1" dirty="0">
                <a:latin typeface="+mn-lt"/>
              </a:rPr>
              <a:t>User Acceptance</a:t>
            </a:r>
          </a:p>
          <a:p>
            <a:endParaRPr lang="en-US" sz="1428" b="1" dirty="0">
              <a:latin typeface="+mn-lt"/>
            </a:endParaRPr>
          </a:p>
          <a:p>
            <a:r>
              <a:rPr lang="en-US" sz="1428" b="1" dirty="0">
                <a:latin typeface="+mn-lt"/>
              </a:rPr>
              <a:t>Staging </a:t>
            </a:r>
          </a:p>
          <a:p>
            <a:endParaRPr lang="en-US" sz="1428" b="1" dirty="0">
              <a:latin typeface="+mn-lt"/>
            </a:endParaRPr>
          </a:p>
          <a:p>
            <a:r>
              <a:rPr lang="en-US" sz="1428" b="1" dirty="0">
                <a:latin typeface="+mn-lt"/>
              </a:rPr>
              <a:t>Cutover and Decommission </a:t>
            </a:r>
          </a:p>
        </p:txBody>
      </p:sp>
      <p:sp>
        <p:nvSpPr>
          <p:cNvPr id="23" name="TextBox 22"/>
          <p:cNvSpPr txBox="1"/>
          <p:nvPr/>
        </p:nvSpPr>
        <p:spPr>
          <a:xfrm>
            <a:off x="8549138" y="2401683"/>
            <a:ext cx="1415980"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Training </a:t>
            </a:r>
          </a:p>
          <a:p>
            <a:endParaRPr lang="en-US" sz="1428" b="1" dirty="0">
              <a:latin typeface="+mn-lt"/>
            </a:endParaRPr>
          </a:p>
          <a:p>
            <a:r>
              <a:rPr lang="en-US" sz="1428" b="1" dirty="0">
                <a:latin typeface="+mn-lt"/>
              </a:rPr>
              <a:t>Configuration management </a:t>
            </a:r>
          </a:p>
          <a:p>
            <a:endParaRPr lang="en-US" sz="1428" b="1" dirty="0">
              <a:latin typeface="+mn-lt"/>
            </a:endParaRPr>
          </a:p>
          <a:p>
            <a:r>
              <a:rPr lang="en-US" sz="1428" b="1" dirty="0">
                <a:latin typeface="+mn-lt"/>
              </a:rPr>
              <a:t>ID Management</a:t>
            </a:r>
          </a:p>
          <a:p>
            <a:endParaRPr lang="en-US" sz="1428" b="1" dirty="0">
              <a:latin typeface="+mn-lt"/>
            </a:endParaRPr>
          </a:p>
          <a:p>
            <a:r>
              <a:rPr lang="en-US" sz="1428" b="1" dirty="0">
                <a:latin typeface="+mn-lt"/>
              </a:rPr>
              <a:t>DevOps Automation</a:t>
            </a:r>
          </a:p>
        </p:txBody>
      </p:sp>
      <p:sp>
        <p:nvSpPr>
          <p:cNvPr id="24" name="TextBox 23"/>
          <p:cNvSpPr txBox="1"/>
          <p:nvPr/>
        </p:nvSpPr>
        <p:spPr>
          <a:xfrm>
            <a:off x="10573841" y="2415372"/>
            <a:ext cx="1415980" cy="1534924"/>
          </a:xfrm>
          <a:prstGeom prst="rect">
            <a:avLst/>
          </a:prstGeom>
          <a:noFill/>
        </p:spPr>
        <p:txBody>
          <a:bodyPr wrap="square" rtlCol="0">
            <a:spAutoFit/>
          </a:bodyPr>
          <a:lstStyle/>
          <a:p>
            <a:r>
              <a:rPr lang="en-US" sz="1428" b="1" dirty="0">
                <a:cs typeface="Segoe UI Light" panose="020B0502040204020203" pitchFamily="34" charset="0"/>
              </a:rPr>
              <a:t>Cloud Monitoring</a:t>
            </a:r>
          </a:p>
          <a:p>
            <a:endParaRPr lang="en-US" sz="1428" b="1" dirty="0">
              <a:cs typeface="Segoe UI Light" panose="020B0502040204020203" pitchFamily="34" charset="0"/>
            </a:endParaRPr>
          </a:p>
          <a:p>
            <a:r>
              <a:rPr lang="en-US" sz="1428" b="1" dirty="0">
                <a:cs typeface="Segoe UI Light" panose="020B0502040204020203" pitchFamily="34" charset="0"/>
              </a:rPr>
              <a:t>Cost/Use Optimization</a:t>
            </a:r>
            <a:r>
              <a:rPr lang="en-US" sz="2040" b="1" dirty="0"/>
              <a:t>	</a:t>
            </a:r>
          </a:p>
        </p:txBody>
      </p:sp>
      <p:cxnSp>
        <p:nvCxnSpPr>
          <p:cNvPr id="26" name="Straight Connector 25"/>
          <p:cNvCxnSpPr>
            <a:cxnSpLocks/>
          </p:cNvCxnSpPr>
          <p:nvPr/>
        </p:nvCxnSpPr>
        <p:spPr>
          <a:xfrm>
            <a:off x="422084" y="5229907"/>
            <a:ext cx="1148478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p:cNvSpPr/>
          <p:nvPr/>
        </p:nvSpPr>
        <p:spPr>
          <a:xfrm>
            <a:off x="371545" y="1189595"/>
            <a:ext cx="7903080" cy="3757674"/>
          </a:xfrm>
          <a:prstGeom prst="roundRect">
            <a:avLst>
              <a:gd name="adj" fmla="val 652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ounded Rectangle 4"/>
          <p:cNvSpPr/>
          <p:nvPr/>
        </p:nvSpPr>
        <p:spPr>
          <a:xfrm>
            <a:off x="542300" y="5343265"/>
            <a:ext cx="11364569" cy="982328"/>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Assessment &amp; Migration tools, Monitoring, Management, Optimization, ITSM &amp; Automation tools</a:t>
            </a:r>
          </a:p>
        </p:txBody>
      </p:sp>
      <p:sp>
        <p:nvSpPr>
          <p:cNvPr id="30" name="Rounded Rectangle 4"/>
          <p:cNvSpPr/>
          <p:nvPr/>
        </p:nvSpPr>
        <p:spPr>
          <a:xfrm>
            <a:off x="533851" y="6448568"/>
            <a:ext cx="11458005" cy="341990"/>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Services Provider Billing and Operations Management &amp; Automation, CSP integration</a:t>
            </a:r>
          </a:p>
        </p:txBody>
      </p:sp>
    </p:spTree>
    <p:extLst>
      <p:ext uri="{BB962C8B-B14F-4D97-AF65-F5344CB8AC3E}">
        <p14:creationId xmlns:p14="http://schemas.microsoft.com/office/powerpoint/2010/main" val="899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3" y="497"/>
            <a:ext cx="12481163" cy="6993533"/>
          </a:xfrm>
          <a:prstGeom prst="rect">
            <a:avLst/>
          </a:prstGeom>
        </p:spPr>
      </p:pic>
      <p:sp>
        <p:nvSpPr>
          <p:cNvPr id="2" name="Title 1"/>
          <p:cNvSpPr>
            <a:spLocks noGrp="1"/>
          </p:cNvSpPr>
          <p:nvPr>
            <p:ph type="title"/>
          </p:nvPr>
        </p:nvSpPr>
        <p:spPr>
          <a:xfrm>
            <a:off x="320639" y="59547"/>
            <a:ext cx="10723110" cy="738034"/>
          </a:xfrm>
          <a:solidFill>
            <a:schemeClr val="bg1">
              <a:alpha val="69000"/>
            </a:schemeClr>
          </a:solidFill>
        </p:spPr>
        <p:txBody>
          <a:bodyPr/>
          <a:lstStyle/>
          <a:p>
            <a:r>
              <a:rPr lang="en-US" dirty="0"/>
              <a:t>Types of Migrations</a:t>
            </a:r>
          </a:p>
        </p:txBody>
      </p:sp>
      <p:grpSp>
        <p:nvGrpSpPr>
          <p:cNvPr id="5" name="Group 4"/>
          <p:cNvGrpSpPr/>
          <p:nvPr/>
        </p:nvGrpSpPr>
        <p:grpSpPr>
          <a:xfrm>
            <a:off x="320639" y="936084"/>
            <a:ext cx="11751093" cy="1090735"/>
            <a:chOff x="313516" y="917812"/>
            <a:chExt cx="11521725" cy="1080236"/>
          </a:xfrm>
        </p:grpSpPr>
        <p:sp>
          <p:nvSpPr>
            <p:cNvPr id="3" name="Rectangle 2"/>
            <p:cNvSpPr/>
            <p:nvPr/>
          </p:nvSpPr>
          <p:spPr bwMode="auto">
            <a:xfrm>
              <a:off x="313516" y="917812"/>
              <a:ext cx="11521725" cy="1040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err="1">
                  <a:solidFill>
                    <a:schemeClr val="bg1"/>
                  </a:solidFill>
                  <a:latin typeface="+mj-lt"/>
                </a:rPr>
                <a:t>Rehost</a:t>
              </a:r>
              <a:r>
                <a:rPr lang="en-US" sz="2800" b="1" kern="0" dirty="0">
                  <a:solidFill>
                    <a:schemeClr val="bg1"/>
                  </a:solidFill>
                  <a:latin typeface="+mj-lt"/>
                </a:rPr>
                <a:t>:	</a:t>
              </a:r>
            </a:p>
          </p:txBody>
        </p:sp>
        <p:sp>
          <p:nvSpPr>
            <p:cNvPr id="4" name="TextBox 3"/>
            <p:cNvSpPr txBox="1"/>
            <p:nvPr/>
          </p:nvSpPr>
          <p:spPr>
            <a:xfrm>
              <a:off x="1724887" y="1042408"/>
              <a:ext cx="9421464" cy="955640"/>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redeploy applications to a different (newer) hardware environment. </a:t>
              </a:r>
              <a:r>
                <a:rPr lang="en-US" sz="1836" dirty="0" err="1">
                  <a:solidFill>
                    <a:schemeClr val="bg1"/>
                  </a:solidFill>
                </a:rPr>
                <a:t>Rehosting</a:t>
              </a:r>
              <a:r>
                <a:rPr lang="en-US" sz="1836" dirty="0">
                  <a:solidFill>
                    <a:schemeClr val="bg1"/>
                  </a:solidFill>
                </a:rPr>
                <a:t> an application </a:t>
              </a:r>
            </a:p>
            <a:p>
              <a:pPr>
                <a:lnSpc>
                  <a:spcPct val="90000"/>
                </a:lnSpc>
                <a:spcAft>
                  <a:spcPts val="612"/>
                </a:spcAft>
              </a:pPr>
              <a:r>
                <a:rPr lang="en-US" sz="1836" dirty="0">
                  <a:solidFill>
                    <a:schemeClr val="bg1"/>
                  </a:solidFill>
                </a:rPr>
                <a:t>without making changes to its architecture can provide a fast cloud migration solution.  </a:t>
              </a:r>
              <a:r>
                <a:rPr lang="en-US" sz="2400" b="1" dirty="0">
                  <a:solidFill>
                    <a:srgbClr val="FFFF00"/>
                  </a:solidFill>
                </a:rPr>
                <a:t>IaaS</a:t>
              </a:r>
            </a:p>
          </p:txBody>
        </p:sp>
      </p:grpSp>
      <p:grpSp>
        <p:nvGrpSpPr>
          <p:cNvPr id="7" name="Group 6"/>
          <p:cNvGrpSpPr/>
          <p:nvPr/>
        </p:nvGrpSpPr>
        <p:grpSpPr>
          <a:xfrm>
            <a:off x="320634" y="3024308"/>
            <a:ext cx="11751093" cy="910052"/>
            <a:chOff x="313516" y="3259178"/>
            <a:chExt cx="11521725" cy="1164368"/>
          </a:xfrm>
        </p:grpSpPr>
        <p:sp>
          <p:nvSpPr>
            <p:cNvPr id="13" name="Rectangle 12"/>
            <p:cNvSpPr/>
            <p:nvPr/>
          </p:nvSpPr>
          <p:spPr bwMode="auto">
            <a:xfrm>
              <a:off x="313516" y="3259178"/>
              <a:ext cx="11521725" cy="105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Revise:</a:t>
              </a:r>
            </a:p>
          </p:txBody>
        </p:sp>
        <p:sp>
          <p:nvSpPr>
            <p:cNvPr id="18" name="TextBox 17"/>
            <p:cNvSpPr txBox="1"/>
            <p:nvPr/>
          </p:nvSpPr>
          <p:spPr>
            <a:xfrm>
              <a:off x="1814941" y="3288973"/>
              <a:ext cx="8299950" cy="113457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modify or extend the existing code base to support modernization requirements, </a:t>
              </a:r>
            </a:p>
            <a:p>
              <a:pPr>
                <a:lnSpc>
                  <a:spcPct val="90000"/>
                </a:lnSpc>
                <a:spcAft>
                  <a:spcPts val="612"/>
                </a:spcAft>
              </a:pPr>
              <a:r>
                <a:rPr lang="en-US" sz="1836" dirty="0">
                  <a:solidFill>
                    <a:schemeClr val="bg1"/>
                  </a:solidFill>
                </a:rPr>
                <a:t>then use rehost or refactor options to deploy to cloud. </a:t>
              </a:r>
            </a:p>
          </p:txBody>
        </p:sp>
      </p:grpSp>
      <p:grpSp>
        <p:nvGrpSpPr>
          <p:cNvPr id="8" name="Group 7"/>
          <p:cNvGrpSpPr/>
          <p:nvPr/>
        </p:nvGrpSpPr>
        <p:grpSpPr>
          <a:xfrm>
            <a:off x="320634" y="3944976"/>
            <a:ext cx="11751093" cy="1003077"/>
            <a:chOff x="313512" y="4052915"/>
            <a:chExt cx="11521725" cy="1131054"/>
          </a:xfrm>
        </p:grpSpPr>
        <p:sp>
          <p:nvSpPr>
            <p:cNvPr id="14" name="Rectangle 13"/>
            <p:cNvSpPr/>
            <p:nvPr/>
          </p:nvSpPr>
          <p:spPr bwMode="auto">
            <a:xfrm>
              <a:off x="313512" y="4052915"/>
              <a:ext cx="11521725" cy="92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Rebuild:</a:t>
              </a:r>
            </a:p>
          </p:txBody>
        </p:sp>
        <p:sp>
          <p:nvSpPr>
            <p:cNvPr id="21" name="TextBox 20"/>
            <p:cNvSpPr txBox="1"/>
            <p:nvPr/>
          </p:nvSpPr>
          <p:spPr>
            <a:xfrm>
              <a:off x="1814936" y="4095931"/>
              <a:ext cx="9075623" cy="1088038"/>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rearchitect the solution. Discard code of existing application/solution and leverage newer </a:t>
              </a:r>
            </a:p>
            <a:p>
              <a:pPr>
                <a:lnSpc>
                  <a:spcPct val="90000"/>
                </a:lnSpc>
                <a:spcAft>
                  <a:spcPts val="612"/>
                </a:spcAft>
              </a:pPr>
              <a:r>
                <a:rPr lang="en-US" sz="1836" dirty="0">
                  <a:solidFill>
                    <a:schemeClr val="bg1"/>
                  </a:solidFill>
                </a:rPr>
                <a:t>and innovative cloud services (like</a:t>
              </a:r>
              <a:r>
                <a:rPr lang="en-US" sz="2000" b="1" dirty="0">
                  <a:solidFill>
                    <a:srgbClr val="FFFF00"/>
                  </a:solidFill>
                </a:rPr>
                <a:t> </a:t>
              </a:r>
              <a:r>
                <a:rPr lang="en-US" sz="2400" b="1" dirty="0">
                  <a:solidFill>
                    <a:srgbClr val="FFFF00"/>
                  </a:solidFill>
                </a:rPr>
                <a:t>PaaS</a:t>
              </a:r>
              <a:r>
                <a:rPr lang="en-US" sz="1836" dirty="0">
                  <a:solidFill>
                    <a:schemeClr val="bg1"/>
                  </a:solidFill>
                </a:rPr>
                <a:t>) </a:t>
              </a:r>
            </a:p>
          </p:txBody>
        </p:sp>
      </p:grpSp>
      <p:grpSp>
        <p:nvGrpSpPr>
          <p:cNvPr id="9" name="Group 8"/>
          <p:cNvGrpSpPr/>
          <p:nvPr/>
        </p:nvGrpSpPr>
        <p:grpSpPr>
          <a:xfrm>
            <a:off x="320633" y="4876641"/>
            <a:ext cx="11751093" cy="964928"/>
            <a:chOff x="313516" y="5276006"/>
            <a:chExt cx="11521725" cy="1061811"/>
          </a:xfrm>
        </p:grpSpPr>
        <p:sp>
          <p:nvSpPr>
            <p:cNvPr id="15" name="Rectangle 14"/>
            <p:cNvSpPr/>
            <p:nvPr/>
          </p:nvSpPr>
          <p:spPr bwMode="auto">
            <a:xfrm>
              <a:off x="313516" y="5343595"/>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Replace: </a:t>
              </a:r>
            </a:p>
          </p:txBody>
        </p:sp>
        <p:sp>
          <p:nvSpPr>
            <p:cNvPr id="22" name="TextBox 21"/>
            <p:cNvSpPr txBox="1"/>
            <p:nvPr/>
          </p:nvSpPr>
          <p:spPr>
            <a:xfrm>
              <a:off x="1814941" y="5276006"/>
              <a:ext cx="8503079" cy="1061811"/>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an existing application (or set of applications) and use commercial software </a:t>
              </a:r>
            </a:p>
            <a:p>
              <a:pPr>
                <a:lnSpc>
                  <a:spcPct val="90000"/>
                </a:lnSpc>
                <a:spcAft>
                  <a:spcPts val="612"/>
                </a:spcAft>
              </a:pPr>
              <a:r>
                <a:rPr lang="en-US" sz="1836" dirty="0">
                  <a:solidFill>
                    <a:schemeClr val="bg1"/>
                  </a:solidFill>
                </a:rPr>
                <a:t>delivered as a service (</a:t>
              </a:r>
              <a:r>
                <a:rPr lang="en-US" sz="2400" b="1" dirty="0">
                  <a:solidFill>
                    <a:srgbClr val="FFFF00"/>
                  </a:solidFill>
                </a:rPr>
                <a:t>SaaS</a:t>
              </a:r>
              <a:r>
                <a:rPr lang="en-US" sz="1836" dirty="0">
                  <a:solidFill>
                    <a:schemeClr val="bg1"/>
                  </a:solidFill>
                </a:rPr>
                <a:t>)  </a:t>
              </a:r>
            </a:p>
          </p:txBody>
        </p:sp>
      </p:grpSp>
      <p:grpSp>
        <p:nvGrpSpPr>
          <p:cNvPr id="6" name="Group 5"/>
          <p:cNvGrpSpPr/>
          <p:nvPr/>
        </p:nvGrpSpPr>
        <p:grpSpPr>
          <a:xfrm>
            <a:off x="320637" y="2060178"/>
            <a:ext cx="11751093" cy="995274"/>
            <a:chOff x="313519" y="2117100"/>
            <a:chExt cx="11521725" cy="1144387"/>
          </a:xfrm>
        </p:grpSpPr>
        <p:sp>
          <p:nvSpPr>
            <p:cNvPr id="12" name="Rectangle 11"/>
            <p:cNvSpPr/>
            <p:nvPr/>
          </p:nvSpPr>
          <p:spPr bwMode="auto">
            <a:xfrm>
              <a:off x="313519" y="2117100"/>
              <a:ext cx="11521725" cy="990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Refactor:</a:t>
              </a:r>
            </a:p>
          </p:txBody>
        </p:sp>
        <p:sp>
          <p:nvSpPr>
            <p:cNvPr id="23" name="TextBox 22"/>
            <p:cNvSpPr txBox="1"/>
            <p:nvPr/>
          </p:nvSpPr>
          <p:spPr>
            <a:xfrm>
              <a:off x="1814941" y="2151992"/>
              <a:ext cx="9413730" cy="110949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run applications on a cloud provider’s infrastructure. Applications/workloads may need to be </a:t>
              </a:r>
            </a:p>
            <a:p>
              <a:pPr>
                <a:lnSpc>
                  <a:spcPct val="90000"/>
                </a:lnSpc>
                <a:spcAft>
                  <a:spcPts val="612"/>
                </a:spcAft>
              </a:pPr>
              <a:r>
                <a:rPr lang="en-US" sz="1836" dirty="0">
                  <a:solidFill>
                    <a:schemeClr val="bg1"/>
                  </a:solidFill>
                </a:rPr>
                <a:t>modified slightly to run on the cloud provider’s platform.</a:t>
              </a:r>
              <a:r>
                <a:rPr lang="en-US" sz="2400" b="1" dirty="0">
                  <a:solidFill>
                    <a:srgbClr val="FFFF00"/>
                  </a:solidFill>
                </a:rPr>
                <a:t> PaaS / Containers</a:t>
              </a:r>
              <a:endParaRPr lang="en-US" sz="2400" dirty="0">
                <a:solidFill>
                  <a:srgbClr val="FFFF00"/>
                </a:solidFill>
              </a:endParaRPr>
            </a:p>
          </p:txBody>
        </p:sp>
      </p:grpSp>
      <p:grpSp>
        <p:nvGrpSpPr>
          <p:cNvPr id="20" name="Group 19"/>
          <p:cNvGrpSpPr/>
          <p:nvPr/>
        </p:nvGrpSpPr>
        <p:grpSpPr>
          <a:xfrm>
            <a:off x="320632" y="5923175"/>
            <a:ext cx="11988295" cy="914345"/>
            <a:chOff x="313516" y="5395046"/>
            <a:chExt cx="11754297" cy="1006149"/>
          </a:xfrm>
        </p:grpSpPr>
        <p:sp>
          <p:nvSpPr>
            <p:cNvPr id="24" name="Rectangle 23"/>
            <p:cNvSpPr/>
            <p:nvPr/>
          </p:nvSpPr>
          <p:spPr bwMode="auto">
            <a:xfrm>
              <a:off x="313516" y="5395046"/>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Retire/Retain: </a:t>
              </a:r>
            </a:p>
          </p:txBody>
        </p:sp>
        <p:sp>
          <p:nvSpPr>
            <p:cNvPr id="25" name="TextBox 24"/>
            <p:cNvSpPr txBox="1"/>
            <p:nvPr/>
          </p:nvSpPr>
          <p:spPr>
            <a:xfrm>
              <a:off x="2418184" y="5412572"/>
              <a:ext cx="9649629" cy="98862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completely or do not move. Some applications may not be used by anyone or </a:t>
              </a:r>
            </a:p>
            <a:p>
              <a:pPr>
                <a:lnSpc>
                  <a:spcPct val="90000"/>
                </a:lnSpc>
                <a:spcAft>
                  <a:spcPts val="612"/>
                </a:spcAft>
              </a:pPr>
              <a:r>
                <a:rPr lang="en-US" sz="1836" dirty="0">
                  <a:solidFill>
                    <a:schemeClr val="bg1"/>
                  </a:solidFill>
                </a:rPr>
                <a:t>others may be simply impossible to move! </a:t>
              </a:r>
            </a:p>
          </p:txBody>
        </p:sp>
      </p:grpSp>
    </p:spTree>
    <p:extLst>
      <p:ext uri="{BB962C8B-B14F-4D97-AF65-F5344CB8AC3E}">
        <p14:creationId xmlns:p14="http://schemas.microsoft.com/office/powerpoint/2010/main" val="9574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172283"/>
            <a:ext cx="11887878" cy="917444"/>
          </a:xfrm>
        </p:spPr>
        <p:txBody>
          <a:bodyPr/>
          <a:lstStyle/>
          <a:p>
            <a:r>
              <a:rPr lang="en-US"/>
              <a:t>A different view of our Tactical approach</a:t>
            </a:r>
          </a:p>
        </p:txBody>
      </p:sp>
      <p:sp>
        <p:nvSpPr>
          <p:cNvPr id="14" name="Rectangle 13"/>
          <p:cNvSpPr/>
          <p:nvPr/>
        </p:nvSpPr>
        <p:spPr bwMode="auto">
          <a:xfrm>
            <a:off x="883" y="1906028"/>
            <a:ext cx="12434711" cy="508800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TextBox 123"/>
          <p:cNvSpPr txBox="1"/>
          <p:nvPr/>
        </p:nvSpPr>
        <p:spPr>
          <a:xfrm>
            <a:off x="2732736" y="3039986"/>
            <a:ext cx="231108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Use or convert to a SaaS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(1</a:t>
            </a:r>
            <a:r>
              <a:rPr lang="en-US" sz="1428" kern="0" baseline="30000">
                <a:gradFill>
                  <a:gsLst>
                    <a:gs pos="1250">
                      <a:srgbClr val="FFFFFF"/>
                    </a:gs>
                    <a:gs pos="100000">
                      <a:srgbClr val="FFFFFF"/>
                    </a:gs>
                  </a:gsLst>
                  <a:lin ang="5400000" scaled="0"/>
                </a:gradFill>
                <a:latin typeface="Segoe UI"/>
              </a:rPr>
              <a:t>st</a:t>
            </a:r>
            <a:r>
              <a:rPr lang="en-US" sz="1428" kern="0">
                <a:gradFill>
                  <a:gsLst>
                    <a:gs pos="1250">
                      <a:srgbClr val="FFFFFF"/>
                    </a:gs>
                    <a:gs pos="100000">
                      <a:srgbClr val="FFFFFF"/>
                    </a:gs>
                  </a:gsLst>
                  <a:lin ang="5400000" scaled="0"/>
                </a:gradFill>
                <a:latin typeface="Segoe UI"/>
              </a:rPr>
              <a:t> or 3</a:t>
            </a:r>
            <a:r>
              <a:rPr lang="en-US" sz="1428" kern="0" baseline="30000">
                <a:gradFill>
                  <a:gsLst>
                    <a:gs pos="1250">
                      <a:srgbClr val="FFFFFF"/>
                    </a:gs>
                    <a:gs pos="100000">
                      <a:srgbClr val="FFFFFF"/>
                    </a:gs>
                  </a:gsLst>
                  <a:lin ang="5400000" scaled="0"/>
                </a:gradFill>
                <a:latin typeface="Segoe UI"/>
              </a:rPr>
              <a:t>rd </a:t>
            </a:r>
            <a:r>
              <a:rPr lang="en-US" sz="1428" kern="0">
                <a:gradFill>
                  <a:gsLst>
                    <a:gs pos="1250">
                      <a:srgbClr val="FFFFFF"/>
                    </a:gs>
                    <a:gs pos="100000">
                      <a:srgbClr val="FFFFFF"/>
                    </a:gs>
                  </a:gsLst>
                  <a:lin ang="5400000" scaled="0"/>
                </a:gradFill>
                <a:latin typeface="Segoe UI"/>
              </a:rPr>
              <a:t>party) solution</a:t>
            </a:r>
          </a:p>
        </p:txBody>
      </p:sp>
      <p:sp>
        <p:nvSpPr>
          <p:cNvPr id="42" name="Trapezoid 41"/>
          <p:cNvSpPr/>
          <p:nvPr/>
        </p:nvSpPr>
        <p:spPr bwMode="auto">
          <a:xfrm rot="10800000">
            <a:off x="847982" y="3034255"/>
            <a:ext cx="5396466" cy="541709"/>
          </a:xfrm>
          <a:prstGeom prst="trapezoid">
            <a:avLst>
              <a:gd name="adj" fmla="val 74936"/>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4" name="TextBox 33"/>
          <p:cNvSpPr txBox="1"/>
          <p:nvPr/>
        </p:nvSpPr>
        <p:spPr>
          <a:xfrm>
            <a:off x="2362638" y="3044277"/>
            <a:ext cx="2332334"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Use or convert to a SaaS </a:t>
            </a:r>
            <a:br>
              <a:rPr lang="en-US" sz="1428" kern="0" dirty="0">
                <a:gradFill>
                  <a:gsLst>
                    <a:gs pos="1250">
                      <a:srgbClr val="FFFFFF"/>
                    </a:gs>
                    <a:gs pos="100000">
                      <a:srgbClr val="FFFFFF"/>
                    </a:gs>
                  </a:gsLst>
                  <a:lin ang="5400000" scaled="0"/>
                </a:gradFill>
                <a:latin typeface="Segoe UI"/>
              </a:rPr>
            </a:br>
            <a:r>
              <a:rPr lang="en-US" sz="1428" kern="0" dirty="0">
                <a:gradFill>
                  <a:gsLst>
                    <a:gs pos="1250">
                      <a:srgbClr val="FFFFFF"/>
                    </a:gs>
                    <a:gs pos="100000">
                      <a:srgbClr val="FFFFFF"/>
                    </a:gs>
                  </a:gsLst>
                  <a:lin ang="5400000" scaled="0"/>
                </a:gradFill>
                <a:latin typeface="Segoe UI"/>
              </a:rPr>
              <a:t>(1st or 3rd</a:t>
            </a:r>
            <a:r>
              <a:rPr lang="en-US" sz="1428" kern="0" baseline="30000" dirty="0">
                <a:gradFill>
                  <a:gsLst>
                    <a:gs pos="1250">
                      <a:srgbClr val="FFFFFF"/>
                    </a:gs>
                    <a:gs pos="100000">
                      <a:srgbClr val="FFFFFF"/>
                    </a:gs>
                  </a:gsLst>
                  <a:lin ang="5400000" scaled="0"/>
                </a:gradFill>
                <a:latin typeface="Segoe UI"/>
              </a:rPr>
              <a:t> </a:t>
            </a:r>
            <a:r>
              <a:rPr lang="en-US" sz="1428" kern="0" dirty="0">
                <a:gradFill>
                  <a:gsLst>
                    <a:gs pos="1250">
                      <a:srgbClr val="FFFFFF"/>
                    </a:gs>
                    <a:gs pos="100000">
                      <a:srgbClr val="FFFFFF"/>
                    </a:gs>
                  </a:gsLst>
                  <a:lin ang="5400000" scaled="0"/>
                </a:gradFill>
                <a:latin typeface="Segoe UI"/>
              </a:rPr>
              <a:t>party) solution</a:t>
            </a:r>
          </a:p>
        </p:txBody>
      </p:sp>
      <p:grpSp>
        <p:nvGrpSpPr>
          <p:cNvPr id="12" name="Group 11"/>
          <p:cNvGrpSpPr/>
          <p:nvPr/>
        </p:nvGrpSpPr>
        <p:grpSpPr>
          <a:xfrm>
            <a:off x="430480" y="2472585"/>
            <a:ext cx="6190371" cy="541709"/>
            <a:chOff x="213541" y="1527547"/>
            <a:chExt cx="4684700" cy="437297"/>
          </a:xfrm>
          <a:solidFill>
            <a:schemeClr val="tx1"/>
          </a:solidFill>
        </p:grpSpPr>
        <p:sp>
          <p:nvSpPr>
            <p:cNvPr id="6" name="Trapezoid 5"/>
            <p:cNvSpPr/>
            <p:nvPr/>
          </p:nvSpPr>
          <p:spPr bwMode="auto">
            <a:xfrm rot="10800000">
              <a:off x="213541" y="1527547"/>
              <a:ext cx="4684700" cy="437297"/>
            </a:xfrm>
            <a:custGeom>
              <a:avLst/>
              <a:gdLst>
                <a:gd name="connsiteX0" fmla="*/ 0 w 6368229"/>
                <a:gd name="connsiteY0" fmla="*/ 541785 h 541785"/>
                <a:gd name="connsiteX1" fmla="*/ 405992 w 6368229"/>
                <a:gd name="connsiteY1" fmla="*/ 0 h 541785"/>
                <a:gd name="connsiteX2" fmla="*/ 5962237 w 6368229"/>
                <a:gd name="connsiteY2" fmla="*/ 0 h 541785"/>
                <a:gd name="connsiteX3" fmla="*/ 6368229 w 6368229"/>
                <a:gd name="connsiteY3" fmla="*/ 541785 h 541785"/>
                <a:gd name="connsiteX4" fmla="*/ 0 w 6368229"/>
                <a:gd name="connsiteY4" fmla="*/ 541785 h 541785"/>
                <a:gd name="connsiteX0" fmla="*/ 0 w 6191248"/>
                <a:gd name="connsiteY0" fmla="*/ 541785 h 541785"/>
                <a:gd name="connsiteX1" fmla="*/ 229011 w 6191248"/>
                <a:gd name="connsiteY1" fmla="*/ 0 h 541785"/>
                <a:gd name="connsiteX2" fmla="*/ 5785256 w 6191248"/>
                <a:gd name="connsiteY2" fmla="*/ 0 h 541785"/>
                <a:gd name="connsiteX3" fmla="*/ 6191248 w 6191248"/>
                <a:gd name="connsiteY3" fmla="*/ 541785 h 541785"/>
                <a:gd name="connsiteX4" fmla="*/ 0 w 6191248"/>
                <a:gd name="connsiteY4" fmla="*/ 541785 h 541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48" h="541785">
                  <a:moveTo>
                    <a:pt x="0" y="541785"/>
                  </a:moveTo>
                  <a:lnTo>
                    <a:pt x="229011" y="0"/>
                  </a:lnTo>
                  <a:lnTo>
                    <a:pt x="5785256" y="0"/>
                  </a:lnTo>
                  <a:lnTo>
                    <a:pt x="6191248" y="541785"/>
                  </a:lnTo>
                  <a:lnTo>
                    <a:pt x="0" y="541785"/>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2" name="TextBox 1"/>
            <p:cNvSpPr txBox="1"/>
            <p:nvPr/>
          </p:nvSpPr>
          <p:spPr>
            <a:xfrm>
              <a:off x="1173035" y="1614117"/>
              <a:ext cx="2866205" cy="264157"/>
            </a:xfrm>
            <a:prstGeom prst="rect">
              <a:avLst/>
            </a:prstGeom>
            <a:grp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Retire it, right-size, eliminate environments</a:t>
              </a:r>
              <a:endParaRPr lang="en-US" sz="1428" b="1" kern="0" dirty="0">
                <a:gradFill>
                  <a:gsLst>
                    <a:gs pos="1250">
                      <a:srgbClr val="FFFFFF"/>
                    </a:gs>
                    <a:gs pos="100000">
                      <a:srgbClr val="FFFFFF"/>
                    </a:gs>
                  </a:gsLst>
                  <a:lin ang="5400000" scaled="0"/>
                </a:gradFill>
                <a:latin typeface="Segoe UI"/>
              </a:endParaRPr>
            </a:p>
          </p:txBody>
        </p:sp>
      </p:grpSp>
      <p:grpSp>
        <p:nvGrpSpPr>
          <p:cNvPr id="52" name="Group 51"/>
          <p:cNvGrpSpPr/>
          <p:nvPr/>
        </p:nvGrpSpPr>
        <p:grpSpPr>
          <a:xfrm>
            <a:off x="6008470" y="2322457"/>
            <a:ext cx="890207" cy="734880"/>
            <a:chOff x="4434808" y="1406356"/>
            <a:chExt cx="673684" cy="593236"/>
          </a:xfrm>
          <a:solidFill>
            <a:schemeClr val="tx1"/>
          </a:solidFill>
        </p:grpSpPr>
        <p:sp>
          <p:nvSpPr>
            <p:cNvPr id="56" name="Oval 55"/>
            <p:cNvSpPr/>
            <p:nvPr/>
          </p:nvSpPr>
          <p:spPr>
            <a:xfrm>
              <a:off x="4458719" y="1406356"/>
              <a:ext cx="593235" cy="593236"/>
            </a:xfrm>
            <a:prstGeom prst="ellipse">
              <a:avLst/>
            </a:prstGeom>
            <a:grpFill/>
            <a:ln w="254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122" b="1" kern="0">
                <a:gradFill>
                  <a:gsLst>
                    <a:gs pos="1250">
                      <a:srgbClr val="FFFFFF"/>
                    </a:gs>
                    <a:gs pos="100000">
                      <a:srgbClr val="FFFFFF"/>
                    </a:gs>
                  </a:gsLst>
                  <a:lin ang="5400000" scaled="0"/>
                </a:gradFill>
                <a:latin typeface="Segoe UI"/>
              </a:endParaRPr>
            </a:p>
          </p:txBody>
        </p:sp>
        <p:sp>
          <p:nvSpPr>
            <p:cNvPr id="57" name="TextBox 56"/>
            <p:cNvSpPr txBox="1"/>
            <p:nvPr/>
          </p:nvSpPr>
          <p:spPr>
            <a:xfrm>
              <a:off x="4434808" y="1586960"/>
              <a:ext cx="673684" cy="273778"/>
            </a:xfrm>
            <a:prstGeom prst="rect">
              <a:avLst/>
            </a:prstGeom>
            <a:noFill/>
            <a:ln>
              <a:noFill/>
            </a:ln>
          </p:spPr>
          <p:txBody>
            <a:bodyPr wrap="square" rtlCol="0" anchor="ctr">
              <a:spAutoFit/>
            </a:bodyPr>
            <a:lstStyle/>
            <a:p>
              <a:pPr algn="ctr" defTabSz="932333">
                <a:lnSpc>
                  <a:spcPct val="90000"/>
                </a:lnSpc>
                <a:defRPr/>
              </a:pPr>
              <a:r>
                <a:rPr lang="en-US" sz="1734" b="1" kern="0">
                  <a:gradFill>
                    <a:gsLst>
                      <a:gs pos="1250">
                        <a:srgbClr val="FFFFFF"/>
                      </a:gs>
                      <a:gs pos="100000">
                        <a:srgbClr val="FFFFFF"/>
                      </a:gs>
                    </a:gsLst>
                    <a:lin ang="5400000" scaled="0"/>
                  </a:gradFill>
                  <a:latin typeface="Segoe UI"/>
                </a:rPr>
                <a:t>30%</a:t>
              </a:r>
            </a:p>
          </p:txBody>
        </p:sp>
      </p:grpSp>
      <p:grpSp>
        <p:nvGrpSpPr>
          <p:cNvPr id="26" name="Group 25"/>
          <p:cNvGrpSpPr/>
          <p:nvPr/>
        </p:nvGrpSpPr>
        <p:grpSpPr>
          <a:xfrm>
            <a:off x="7622474" y="2344596"/>
            <a:ext cx="4321021" cy="1619771"/>
            <a:chOff x="7622673" y="2344431"/>
            <a:chExt cx="4321634" cy="1620001"/>
          </a:xfrm>
          <a:solidFill>
            <a:schemeClr val="accent2">
              <a:lumMod val="60000"/>
              <a:lumOff val="40000"/>
            </a:schemeClr>
          </a:solidFill>
        </p:grpSpPr>
        <p:sp>
          <p:nvSpPr>
            <p:cNvPr id="48" name="Rectangle 47"/>
            <p:cNvSpPr/>
            <p:nvPr/>
          </p:nvSpPr>
          <p:spPr>
            <a:xfrm>
              <a:off x="7622673" y="2344431"/>
              <a:ext cx="4321634" cy="15983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77" name="TextBox 76"/>
            <p:cNvSpPr txBox="1"/>
            <p:nvPr/>
          </p:nvSpPr>
          <p:spPr>
            <a:xfrm>
              <a:off x="7763291" y="2344431"/>
              <a:ext cx="2303593" cy="1444206"/>
            </a:xfrm>
            <a:prstGeom prst="rect">
              <a:avLst/>
            </a:prstGeom>
            <a:grpFill/>
          </p:spPr>
          <p:txBody>
            <a:bodyPr wrap="square" lIns="124330" tIns="136762" rIns="124330" bIns="136762" rtlCol="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From…</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servers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Portals and SPS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Any relationship mgmt</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Active source control</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Data warehouses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Industry standard verticals</a:t>
              </a:r>
            </a:p>
          </p:txBody>
        </p:sp>
        <p:sp>
          <p:nvSpPr>
            <p:cNvPr id="54" name="Rectangle 53"/>
            <p:cNvSpPr/>
            <p:nvPr/>
          </p:nvSpPr>
          <p:spPr>
            <a:xfrm>
              <a:off x="10028237" y="2344431"/>
              <a:ext cx="1865100" cy="1620001"/>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137141" rIns="93234" bIns="93234" numCol="1" spcCol="127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…To</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365</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SharePoint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CRM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VSTS</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ADL + PowerBI</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Best 3rd-party SaaS</a:t>
              </a:r>
            </a:p>
          </p:txBody>
        </p:sp>
      </p:grpSp>
      <p:grpSp>
        <p:nvGrpSpPr>
          <p:cNvPr id="25" name="Group 24"/>
          <p:cNvGrpSpPr/>
          <p:nvPr/>
        </p:nvGrpSpPr>
        <p:grpSpPr>
          <a:xfrm>
            <a:off x="7618613" y="4000602"/>
            <a:ext cx="4324883" cy="1684568"/>
            <a:chOff x="7618811" y="3988441"/>
            <a:chExt cx="4325496" cy="1684807"/>
          </a:xfrm>
        </p:grpSpPr>
        <p:sp>
          <p:nvSpPr>
            <p:cNvPr id="49" name="Rectangle 48"/>
            <p:cNvSpPr/>
            <p:nvPr/>
          </p:nvSpPr>
          <p:spPr>
            <a:xfrm>
              <a:off x="7618811" y="3988441"/>
              <a:ext cx="4325496" cy="168480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64" name="TextBox 63"/>
            <p:cNvSpPr txBox="1"/>
            <p:nvPr/>
          </p:nvSpPr>
          <p:spPr>
            <a:xfrm>
              <a:off x="7780914" y="4333144"/>
              <a:ext cx="1932003"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First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Basic web apps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Advanced portals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new solutions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re-architected solutions</a:t>
              </a:r>
            </a:p>
          </p:txBody>
        </p:sp>
        <p:sp>
          <p:nvSpPr>
            <p:cNvPr id="65" name="TextBox 64"/>
            <p:cNvSpPr txBox="1"/>
            <p:nvPr/>
          </p:nvSpPr>
          <p:spPr>
            <a:xfrm>
              <a:off x="9952037" y="4333144"/>
              <a:ext cx="1932002"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Next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High I/O OLTP</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Regulatory and</a:t>
              </a:r>
              <a:br>
                <a:rPr lang="en-US" sz="1122" kern="0">
                  <a:gradFill>
                    <a:gsLst>
                      <a:gs pos="1250">
                        <a:srgbClr val="FFFFFF"/>
                      </a:gs>
                      <a:gs pos="100000">
                        <a:srgbClr val="FFFFFF"/>
                      </a:gs>
                    </a:gsLst>
                    <a:lin ang="5400000" scaled="0"/>
                  </a:gradFill>
                  <a:latin typeface="Segoe UI"/>
                </a:rPr>
              </a:br>
              <a:r>
                <a:rPr lang="en-US" sz="1122" kern="0">
                  <a:gradFill>
                    <a:gsLst>
                      <a:gs pos="1250">
                        <a:srgbClr val="FFFFFF"/>
                      </a:gs>
                      <a:gs pos="100000">
                        <a:srgbClr val="FFFFFF"/>
                      </a:gs>
                    </a:gsLst>
                    <a:lin ang="5400000" scaled="0"/>
                  </a:gradFill>
                  <a:latin typeface="Segoe UI"/>
                </a:rPr>
                <a:t>high business impact</a:t>
              </a:r>
            </a:p>
          </p:txBody>
        </p:sp>
      </p:grpSp>
      <p:sp>
        <p:nvSpPr>
          <p:cNvPr id="76" name="Right Arrow 75"/>
          <p:cNvSpPr/>
          <p:nvPr/>
        </p:nvSpPr>
        <p:spPr>
          <a:xfrm>
            <a:off x="7618613" y="4002517"/>
            <a:ext cx="4523589" cy="400416"/>
          </a:xfrm>
          <a:prstGeom prst="rightArrow">
            <a:avLst>
              <a:gd name="adj1" fmla="val 66562"/>
              <a:gd name="adj2" fmla="val 51746"/>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274281" rtlCol="0" anchor="ctr"/>
          <a:lstStyle/>
          <a:p>
            <a:pPr defTabSz="932333">
              <a:lnSpc>
                <a:spcPct val="90000"/>
              </a:lnSpc>
              <a:defRPr/>
            </a:pPr>
            <a:r>
              <a:rPr lang="en-US" sz="1428" b="1" kern="0">
                <a:gradFill>
                  <a:gsLst>
                    <a:gs pos="0">
                      <a:srgbClr val="FFFFFF"/>
                    </a:gs>
                    <a:gs pos="100000">
                      <a:srgbClr val="FFFFFF"/>
                    </a:gs>
                  </a:gsLst>
                  <a:lin ang="0" scaled="0"/>
                </a:gradFill>
                <a:latin typeface="Segoe UI"/>
              </a:rPr>
              <a:t>Azure IT roadmap</a:t>
            </a:r>
          </a:p>
        </p:txBody>
      </p:sp>
      <p:sp>
        <p:nvSpPr>
          <p:cNvPr id="73" name="Rectangle 72"/>
          <p:cNvSpPr/>
          <p:nvPr/>
        </p:nvSpPr>
        <p:spPr>
          <a:xfrm>
            <a:off x="7618614" y="5760729"/>
            <a:ext cx="4324881" cy="93068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rtlCol="0" anchor="ctr"/>
          <a:lstStyle/>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HVA systems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PKI systems </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Legacy source control</a:t>
            </a:r>
          </a:p>
        </p:txBody>
      </p:sp>
      <p:sp>
        <p:nvSpPr>
          <p:cNvPr id="81" name="Rectangle 80"/>
          <p:cNvSpPr/>
          <p:nvPr/>
        </p:nvSpPr>
        <p:spPr>
          <a:xfrm>
            <a:off x="8643670" y="5897778"/>
            <a:ext cx="2328158" cy="70212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137134" lvl="1" indent="-137134" defTabSz="634504">
              <a:lnSpc>
                <a:spcPct val="90000"/>
              </a:lnSpc>
              <a:spcBef>
                <a:spcPct val="0"/>
              </a:spcBef>
              <a:spcAft>
                <a:spcPct val="15000"/>
              </a:spcAft>
              <a:buFont typeface="Arial" panose="020B0604020202020204" pitchFamily="34" charset="0"/>
              <a:buChar char="•"/>
              <a:defRPr/>
            </a:pPr>
            <a:endParaRPr lang="en-US" sz="1122" kern="0">
              <a:gradFill>
                <a:gsLst>
                  <a:gs pos="0">
                    <a:srgbClr val="FFFFFF"/>
                  </a:gs>
                  <a:gs pos="100000">
                    <a:srgbClr val="FFFFFF"/>
                  </a:gs>
                </a:gsLst>
                <a:lin ang="0" scaled="0"/>
              </a:gradFill>
              <a:latin typeface="Segoe UI"/>
            </a:endParaRPr>
          </a:p>
        </p:txBody>
      </p:sp>
      <p:sp>
        <p:nvSpPr>
          <p:cNvPr id="46" name="Trapezoid 45"/>
          <p:cNvSpPr/>
          <p:nvPr/>
        </p:nvSpPr>
        <p:spPr bwMode="auto">
          <a:xfrm rot="10800000">
            <a:off x="2507752" y="5280938"/>
            <a:ext cx="208342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43" name="Trapezoid 42"/>
          <p:cNvSpPr/>
          <p:nvPr/>
        </p:nvSpPr>
        <p:spPr bwMode="auto">
          <a:xfrm rot="10800000">
            <a:off x="1269063" y="3595927"/>
            <a:ext cx="4558515"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6" name="TextBox 35"/>
          <p:cNvSpPr txBox="1"/>
          <p:nvPr/>
        </p:nvSpPr>
        <p:spPr>
          <a:xfrm>
            <a:off x="2341331" y="3600989"/>
            <a:ext cx="2507270"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Expose functionality in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existing SaaS/PaaS solution</a:t>
            </a:r>
          </a:p>
        </p:txBody>
      </p:sp>
      <p:sp>
        <p:nvSpPr>
          <p:cNvPr id="44" name="Trapezoid 43"/>
          <p:cNvSpPr/>
          <p:nvPr/>
        </p:nvSpPr>
        <p:spPr bwMode="auto">
          <a:xfrm rot="10800000">
            <a:off x="1681959" y="4157597"/>
            <a:ext cx="3733488"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7" name="TextBox 36"/>
          <p:cNvSpPr txBox="1"/>
          <p:nvPr/>
        </p:nvSpPr>
        <p:spPr>
          <a:xfrm>
            <a:off x="2189283" y="4262832"/>
            <a:ext cx="2811366" cy="327228"/>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Convert to Azure PaaS solution</a:t>
            </a:r>
          </a:p>
        </p:txBody>
      </p:sp>
      <p:sp>
        <p:nvSpPr>
          <p:cNvPr id="45" name="Trapezoid 44"/>
          <p:cNvSpPr/>
          <p:nvPr/>
        </p:nvSpPr>
        <p:spPr bwMode="auto">
          <a:xfrm rot="10800000">
            <a:off x="2094857" y="4719267"/>
            <a:ext cx="290845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8" name="TextBox 37"/>
          <p:cNvSpPr txBox="1"/>
          <p:nvPr/>
        </p:nvSpPr>
        <p:spPr>
          <a:xfrm>
            <a:off x="2492557" y="4722992"/>
            <a:ext cx="220481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Optimize for and move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to Azure IaaS VM</a:t>
            </a:r>
          </a:p>
        </p:txBody>
      </p:sp>
      <p:sp>
        <p:nvSpPr>
          <p:cNvPr id="39" name="TextBox 38"/>
          <p:cNvSpPr txBox="1"/>
          <p:nvPr/>
        </p:nvSpPr>
        <p:spPr>
          <a:xfrm>
            <a:off x="2775401" y="5298174"/>
            <a:ext cx="1639131" cy="509815"/>
          </a:xfrm>
          <a:prstGeom prst="rect">
            <a:avLst/>
          </a:prstGeom>
          <a:noFill/>
        </p:spPr>
        <p:txBody>
          <a:bodyPr wrap="none" lIns="124330" tIns="62165" rIns="124330" bIns="62165" rtlCol="0" anchor="ctr" anchorCtr="1">
            <a:spAutoFit/>
          </a:bodyPr>
          <a:lstStyle/>
          <a:p>
            <a:pPr algn="ctr" defTabSz="1243224">
              <a:lnSpc>
                <a:spcPct val="90000"/>
              </a:lnSpc>
              <a:defRPr/>
            </a:pPr>
            <a:r>
              <a:rPr lang="en-US" sz="1360" kern="0">
                <a:gradFill>
                  <a:gsLst>
                    <a:gs pos="1250">
                      <a:srgbClr val="FFFFFF"/>
                    </a:gs>
                    <a:gs pos="100000">
                      <a:srgbClr val="FFFFFF"/>
                    </a:gs>
                  </a:gsLst>
                  <a:lin ang="5400000" scaled="0"/>
                </a:gradFill>
                <a:latin typeface="Segoe UI"/>
              </a:rPr>
              <a:t>No change, lift ‘n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shift to IaaS</a:t>
            </a:r>
          </a:p>
        </p:txBody>
      </p:sp>
      <p:sp>
        <p:nvSpPr>
          <p:cNvPr id="53" name="Rectangle 52"/>
          <p:cNvSpPr/>
          <p:nvPr/>
        </p:nvSpPr>
        <p:spPr>
          <a:xfrm>
            <a:off x="2910818" y="5842610"/>
            <a:ext cx="1272969" cy="861506"/>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r>
              <a:rPr lang="en-US" sz="1360" kern="0">
                <a:gradFill>
                  <a:gsLst>
                    <a:gs pos="1250">
                      <a:srgbClr val="FFFFFF"/>
                    </a:gs>
                    <a:gs pos="100000">
                      <a:srgbClr val="FFFFFF"/>
                    </a:gs>
                  </a:gsLst>
                  <a:lin ang="5400000" scaled="0"/>
                </a:gradFill>
                <a:latin typeface="Segoe UI"/>
              </a:rPr>
              <a:t>Remain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on-premises</a:t>
            </a:r>
          </a:p>
        </p:txBody>
      </p:sp>
      <p:sp>
        <p:nvSpPr>
          <p:cNvPr id="86" name="Rectangle 85"/>
          <p:cNvSpPr/>
          <p:nvPr/>
        </p:nvSpPr>
        <p:spPr>
          <a:xfrm>
            <a:off x="286533" y="1985144"/>
            <a:ext cx="1459219" cy="376684"/>
          </a:xfrm>
          <a:prstGeom prst="rect">
            <a:avLst/>
          </a:prstGeom>
        </p:spPr>
        <p:txBody>
          <a:bodyPr wrap="none" lIns="182854">
            <a:spAutoFit/>
          </a:bodyPr>
          <a:lstStyle/>
          <a:p>
            <a:pPr defTabSz="932439">
              <a:lnSpc>
                <a:spcPct val="90000"/>
              </a:lnSpc>
              <a:defRPr/>
            </a:pPr>
            <a:r>
              <a:rPr lang="en-US" sz="2000" kern="0">
                <a:gradFill>
                  <a:gsLst>
                    <a:gs pos="1250">
                      <a:srgbClr val="5C2D91"/>
                    </a:gs>
                    <a:gs pos="100000">
                      <a:srgbClr val="5C2D91"/>
                    </a:gs>
                  </a:gsLst>
                  <a:lin ang="5400000" scaled="0"/>
                </a:gradFill>
                <a:latin typeface="Segoe Pro Display SemiLight" panose="020B0402040204020203" pitchFamily="34" charset="0"/>
              </a:rPr>
              <a:t>Approach:</a:t>
            </a:r>
          </a:p>
        </p:txBody>
      </p:sp>
      <p:cxnSp>
        <p:nvCxnSpPr>
          <p:cNvPr id="60" name="Straight Arrow Connector 59"/>
          <p:cNvCxnSpPr/>
          <p:nvPr/>
        </p:nvCxnSpPr>
        <p:spPr>
          <a:xfrm flipV="1">
            <a:off x="6247563" y="3342841"/>
            <a:ext cx="1330061" cy="1"/>
          </a:xfrm>
          <a:prstGeom prst="straightConnector1">
            <a:avLst/>
          </a:prstGeom>
          <a:ln w="2540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93257" y="4748792"/>
            <a:ext cx="2484368"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313507" y="6274737"/>
            <a:ext cx="3264117" cy="0"/>
          </a:xfrm>
          <a:prstGeom prst="straightConnector1">
            <a:avLst/>
          </a:prstGeom>
          <a:ln w="254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29099" y="3030518"/>
            <a:ext cx="890207" cy="339147"/>
          </a:xfrm>
          <a:prstGeom prst="rect">
            <a:avLst/>
          </a:prstGeom>
          <a:noFill/>
        </p:spPr>
        <p:txBody>
          <a:bodyPr wrap="square" rtlCol="0" anchor="ctr">
            <a:spAutoFit/>
          </a:bodyPr>
          <a:lstStyle/>
          <a:p>
            <a:pPr algn="ctr" defTabSz="932333">
              <a:lnSpc>
                <a:spcPct val="90000"/>
              </a:lnSpc>
              <a:defRPr/>
            </a:pPr>
            <a:r>
              <a:rPr lang="en-US" sz="1734" b="1" kern="0">
                <a:solidFill>
                  <a:srgbClr val="0078D7">
                    <a:lumMod val="60000"/>
                    <a:lumOff val="40000"/>
                  </a:srgbClr>
                </a:solidFill>
                <a:latin typeface="Segoe UI"/>
              </a:rPr>
              <a:t>15%</a:t>
            </a:r>
          </a:p>
        </p:txBody>
      </p:sp>
      <p:sp>
        <p:nvSpPr>
          <p:cNvPr id="71" name="TextBox 70"/>
          <p:cNvSpPr txBox="1"/>
          <p:nvPr/>
        </p:nvSpPr>
        <p:spPr>
          <a:xfrm>
            <a:off x="6824184" y="442158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78D7"/>
                    </a:gs>
                    <a:gs pos="100000">
                      <a:srgbClr val="0078D7"/>
                    </a:gs>
                  </a:gsLst>
                  <a:lin ang="5400000" scaled="0"/>
                </a:gradFill>
                <a:latin typeface="Segoe UI"/>
              </a:rPr>
              <a:t>50%</a:t>
            </a:r>
          </a:p>
        </p:txBody>
      </p:sp>
      <p:sp>
        <p:nvSpPr>
          <p:cNvPr id="72" name="TextBox 71"/>
          <p:cNvSpPr txBox="1"/>
          <p:nvPr/>
        </p:nvSpPr>
        <p:spPr>
          <a:xfrm>
            <a:off x="6809437" y="596011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2050"/>
                    </a:gs>
                    <a:gs pos="100000">
                      <a:srgbClr val="002050"/>
                    </a:gs>
                  </a:gsLst>
                  <a:lin ang="5400000" scaled="0"/>
                </a:gradFill>
                <a:latin typeface="Segoe UI"/>
              </a:rPr>
              <a:t>5%</a:t>
            </a:r>
          </a:p>
        </p:txBody>
      </p:sp>
    </p:spTree>
    <p:extLst>
      <p:ext uri="{BB962C8B-B14F-4D97-AF65-F5344CB8AC3E}">
        <p14:creationId xmlns:p14="http://schemas.microsoft.com/office/powerpoint/2010/main" val="37175906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275545" y="2571882"/>
            <a:ext cx="6750824" cy="1915840"/>
          </a:xfrm>
        </p:spPr>
        <p:txBody>
          <a:bodyPr/>
          <a:lstStyle/>
          <a:p>
            <a:r>
              <a:rPr lang="en-US"/>
              <a:t>Lift and Shift</a:t>
            </a:r>
            <a:br>
              <a:rPr lang="en-US"/>
            </a:br>
            <a:r>
              <a:rPr lang="en-US" sz="3599"/>
              <a:t>(Apps, Virtual Machines, Workloads)</a:t>
            </a:r>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7026370" y="497"/>
            <a:ext cx="5409224"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539466" y="4802612"/>
            <a:ext cx="678773" cy="218695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908744" y="5380724"/>
            <a:ext cx="547032" cy="643203"/>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535147" y="5718339"/>
            <a:ext cx="660121" cy="1271227"/>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907324" y="5059750"/>
            <a:ext cx="637145" cy="19298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377525" y="5516168"/>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176886" y="5788792"/>
            <a:ext cx="90364"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377525" y="5788792"/>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971651"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176886" y="6062948"/>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377525"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971651"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176886" y="6335573"/>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377525"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971651"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176886" y="6608197"/>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377525"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713874" y="5718337"/>
            <a:ext cx="567959" cy="1271228"/>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107168" y="5494855"/>
            <a:ext cx="678773" cy="1494711"/>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661464" y="4802611"/>
            <a:ext cx="454408" cy="2186953"/>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1765" y="4330885"/>
            <a:ext cx="3712109" cy="2658680"/>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5724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25524"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9379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60487"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5724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25524"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9379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60487"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5724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25524"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9379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60487"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5724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25524"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9379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60487"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5724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25524"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9379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60487"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5724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25524"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9379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60487"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5724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25524"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9379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60487"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5724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25524"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9379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60487"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5724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25524"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9379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60487"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33395"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95274"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85690"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49155"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612622"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33395"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95274"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66642"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30109"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93576"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33395"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95274"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66642"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30109"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93576"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33395"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95274"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66642"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30109"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93576"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33395"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95274"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66642"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30109"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93576"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33395"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95274"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66642"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30109"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93576"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33395"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95274"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66642"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30109"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93576"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33395"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95274"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66642"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30109"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93576"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93626"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57091"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620557"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74578"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38045"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601511"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74578"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38045"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601511"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74578"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38045"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601511"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74578"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38045"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601511"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74578"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38045"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601511"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74578"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38045"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601511"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74578"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38045"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219034" y="5142242"/>
            <a:ext cx="524221" cy="1847324"/>
          </a:xfrm>
          <a:prstGeom prst="rect">
            <a:avLst/>
          </a:prstGeom>
          <a:solidFill>
            <a:srgbClr val="2274B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82514"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45981"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609447"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82514"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45981"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609447"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82514"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45981"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609447"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82514"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45981"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609447"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82514"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45981"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609447"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82514"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45981"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609447"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41266" y="3884607"/>
            <a:ext cx="5347179" cy="2992233"/>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242537" y="2757309"/>
            <a:ext cx="5193057" cy="1268202"/>
          </a:xfrm>
          <a:prstGeom prst="rect">
            <a:avLst/>
          </a:prstGeom>
          <a:noFill/>
        </p:spPr>
        <p:txBody>
          <a:bodyPr wrap="square" lIns="182828" tIns="0" bIns="0" rtlCol="0" anchor="ctr" anchorCtr="0">
            <a:noAutofit/>
          </a:bodyPr>
          <a:lstStyle/>
          <a:p>
            <a:pPr defTabSz="914049">
              <a:defRPr/>
            </a:pPr>
            <a:r>
              <a:rPr lang="en-US" sz="1599" dirty="0">
                <a:solidFill>
                  <a:srgbClr val="505050"/>
                </a:solidFill>
                <a:latin typeface="Segoe UI" panose="020B0502040204020203" pitchFamily="34" charset="0"/>
                <a:ea typeface="Segoe UI" panose="020B0502040204020203" pitchFamily="34" charset="0"/>
                <a:cs typeface="Segoe UI" panose="020B0502040204020203" pitchFamily="34" charset="0"/>
              </a:rPr>
              <a:t>Want to move to cloud to lower your maintenance costs by taking advantage of cloud infrastructure.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7187225" y="4207248"/>
            <a:ext cx="5206299" cy="1377184"/>
          </a:xfrm>
          <a:prstGeom prst="rect">
            <a:avLst/>
          </a:prstGeom>
          <a:noFill/>
        </p:spPr>
        <p:txBody>
          <a:bodyPr wrap="square" lIns="182828" tIns="0" bIns="0" rtlCol="0" anchor="ctr" anchorCtr="0">
            <a:noAutofit/>
          </a:bodyPr>
          <a:lstStyle/>
          <a:p>
            <a:pPr marL="108873" defTabSz="913576" fontAlgn="base">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Need a scale-on-demand capacity with no change in application environment needed. </a:t>
            </a:r>
            <a:endParaRPr lang="en-US" sz="1599" spc="2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320294" y="4171691"/>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274852" y="2580966"/>
            <a:ext cx="4813431"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218305" y="451481"/>
            <a:ext cx="5039258" cy="634350"/>
          </a:xfrm>
          <a:prstGeom prst="rect">
            <a:avLst/>
          </a:prstGeom>
          <a:noFill/>
        </p:spPr>
        <p:txBody>
          <a:bodyPr wrap="square" lIns="182828" tIns="146262" rIns="182828" bIns="146262" rtlCol="0">
            <a:spAutoFit/>
          </a:bodyPr>
          <a:lstStyle/>
          <a:p>
            <a:pPr defTabSz="931969">
              <a:lnSpc>
                <a:spcPct val="90000"/>
              </a:lnSpc>
              <a:defRPr/>
            </a:pPr>
            <a:r>
              <a:rPr lang="en-US" sz="2400" kern="0" spc="20">
                <a:solidFill>
                  <a:srgbClr val="3C3C3C"/>
                </a:solidFill>
                <a:latin typeface="Segoe UI"/>
                <a:cs typeface="Segoe UI Semilight" panose="020B0402040204020203" pitchFamily="34" charset="0"/>
              </a:rPr>
              <a:t>Lift and Shift is great when you</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145772" y="1331424"/>
            <a:ext cx="4933962" cy="973020"/>
          </a:xfrm>
          <a:prstGeom prst="rect">
            <a:avLst/>
          </a:prstGeom>
          <a:noFill/>
        </p:spPr>
        <p:txBody>
          <a:bodyPr wrap="square" lIns="182828" tIns="146262" rIns="182828" bIns="146262" rtlCol="0">
            <a:spAutoFit/>
          </a:bodyPr>
          <a:lstStyle/>
          <a:p>
            <a:pPr marL="108873" defTabSz="913576" fontAlgn="base">
              <a:lnSpc>
                <a:spcPct val="90000"/>
              </a:lnSpc>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avoid the burden of owning on-premises servers and datacenters. The cost and risk of maintaining the facilities are high. </a:t>
            </a:r>
            <a:endParaRPr lang="en-US" sz="1599">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336064" y="5616294"/>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2" name="TextBox 641">
            <a:extLst>
              <a:ext uri="{FF2B5EF4-FFF2-40B4-BE49-F238E27FC236}">
                <a16:creationId xmlns:a16="http://schemas.microsoft.com/office/drawing/2014/main" id="{2DA5090D-D26F-4CB4-8D72-574BCC3A6420}"/>
              </a:ext>
            </a:extLst>
          </p:cNvPr>
          <p:cNvSpPr txBox="1"/>
          <p:nvPr/>
        </p:nvSpPr>
        <p:spPr>
          <a:xfrm>
            <a:off x="7208804" y="5788791"/>
            <a:ext cx="5202452" cy="522874"/>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have data disaster recovery in cloud.</a:t>
            </a: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149262" y="5557668"/>
            <a:ext cx="872422" cy="1431896"/>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grpSp>
    </p:spTree>
    <p:extLst>
      <p:ext uri="{BB962C8B-B14F-4D97-AF65-F5344CB8AC3E}">
        <p14:creationId xmlns:p14="http://schemas.microsoft.com/office/powerpoint/2010/main" val="31427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709" y="-2621"/>
            <a:ext cx="12445184" cy="6990564"/>
          </a:xfrm>
          <a:prstGeom prst="rect">
            <a:avLst/>
          </a:prstGeom>
        </p:spPr>
      </p:pic>
      <p:sp>
        <p:nvSpPr>
          <p:cNvPr id="108" name="Rectangle 107"/>
          <p:cNvSpPr/>
          <p:nvPr/>
        </p:nvSpPr>
        <p:spPr bwMode="auto">
          <a:xfrm>
            <a:off x="0" y="-2621"/>
            <a:ext cx="12413821" cy="6315837"/>
          </a:xfrm>
          <a:prstGeom prst="rect">
            <a:avLst/>
          </a:prstGeom>
          <a:solidFill>
            <a:schemeClr val="bg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Oval 116"/>
          <p:cNvSpPr/>
          <p:nvPr/>
        </p:nvSpPr>
        <p:spPr bwMode="auto">
          <a:xfrm>
            <a:off x="516309" y="2915202"/>
            <a:ext cx="885558" cy="885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274639" y="295274"/>
            <a:ext cx="12161836" cy="917575"/>
          </a:xfrm>
        </p:spPr>
        <p:txBody>
          <a:bodyPr>
            <a:normAutofit/>
          </a:bodyPr>
          <a:lstStyle/>
          <a:p>
            <a:r>
              <a:rPr lang="en-US" sz="4000" dirty="0"/>
              <a:t>Understanding a Typical On-Premise to Cloud Migration</a:t>
            </a:r>
          </a:p>
        </p:txBody>
      </p:sp>
      <p:sp>
        <p:nvSpPr>
          <p:cNvPr id="6" name="object 13"/>
          <p:cNvSpPr txBox="1"/>
          <p:nvPr/>
        </p:nvSpPr>
        <p:spPr>
          <a:xfrm>
            <a:off x="477439" y="2057102"/>
            <a:ext cx="3383503" cy="276999"/>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800" b="1" i="0" u="none" strike="noStrike" kern="0" cap="none" spc="90" normalizeH="0" baseline="0" noProof="0" dirty="0">
                <a:ln>
                  <a:noFill/>
                </a:ln>
                <a:solidFill>
                  <a:srgbClr val="58595B"/>
                </a:solidFill>
                <a:effectLst/>
                <a:uLnTx/>
                <a:uFillTx/>
                <a:latin typeface="Segoe UI"/>
                <a:cs typeface="Segoe UI"/>
              </a:rPr>
              <a:t>MIGRATION</a:t>
            </a:r>
            <a:r>
              <a:rPr kumimoji="0" sz="1800" b="1" i="0" u="none" strike="noStrike" kern="0" cap="none" spc="110" normalizeH="0" baseline="0" noProof="0" dirty="0">
                <a:ln>
                  <a:noFill/>
                </a:ln>
                <a:solidFill>
                  <a:srgbClr val="58595B"/>
                </a:solidFill>
                <a:effectLst/>
                <a:uLnTx/>
                <a:uFillTx/>
                <a:latin typeface="Segoe UI"/>
                <a:cs typeface="Segoe UI"/>
              </a:rPr>
              <a:t> </a:t>
            </a:r>
            <a:r>
              <a:rPr kumimoji="0" sz="1800" b="1" i="0" u="none" strike="noStrike" kern="0" cap="none" spc="85" normalizeH="0" baseline="0" noProof="0" dirty="0">
                <a:ln>
                  <a:noFill/>
                </a:ln>
                <a:solidFill>
                  <a:srgbClr val="58595B"/>
                </a:solidFill>
                <a:effectLst/>
                <a:uLnTx/>
                <a:uFillTx/>
                <a:latin typeface="Segoe UI"/>
                <a:cs typeface="Segoe UI"/>
              </a:rPr>
              <a:t>PROCESS</a:t>
            </a:r>
            <a:r>
              <a:rPr kumimoji="0" sz="1800" b="1" i="0" u="none" strike="noStrike" kern="0" cap="none" spc="-170" normalizeH="0" baseline="0" noProof="0" dirty="0">
                <a:ln>
                  <a:noFill/>
                </a:ln>
                <a:solidFill>
                  <a:srgbClr val="58595B"/>
                </a:solidFill>
                <a:effectLst/>
                <a:uLnTx/>
                <a:uFillTx/>
                <a:latin typeface="Segoe UI"/>
                <a:cs typeface="Segoe UI"/>
              </a:rPr>
              <a:t> </a:t>
            </a:r>
            <a:endParaRPr kumimoji="0" sz="18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7" name="object 14"/>
          <p:cNvSpPr txBox="1"/>
          <p:nvPr/>
        </p:nvSpPr>
        <p:spPr>
          <a:xfrm>
            <a:off x="931859" y="4861618"/>
            <a:ext cx="1642351" cy="887551"/>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Discover</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customer’s</a:t>
            </a:r>
          </a:p>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on-prem footprint</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(VMs,  networks, apps</a:t>
            </a:r>
            <a:r>
              <a:rPr kumimoji="0" sz="1400" b="0" i="0" u="none" strike="noStrike" kern="0" cap="none" spc="-11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etc.)</a:t>
            </a:r>
          </a:p>
        </p:txBody>
      </p:sp>
      <p:sp>
        <p:nvSpPr>
          <p:cNvPr id="8" name="object 15"/>
          <p:cNvSpPr/>
          <p:nvPr/>
        </p:nvSpPr>
        <p:spPr>
          <a:xfrm>
            <a:off x="514715" y="4909352"/>
            <a:ext cx="303003" cy="286947"/>
          </a:xfrm>
          <a:custGeom>
            <a:avLst/>
            <a:gdLst/>
            <a:ahLst/>
            <a:cxnLst/>
            <a:rect l="l" t="t" r="r" b="b"/>
            <a:pathLst>
              <a:path w="207009"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 name="object 16"/>
          <p:cNvSpPr txBox="1"/>
          <p:nvPr/>
        </p:nvSpPr>
        <p:spPr>
          <a:xfrm>
            <a:off x="604675"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1</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0" name="object 17"/>
          <p:cNvSpPr txBox="1"/>
          <p:nvPr/>
        </p:nvSpPr>
        <p:spPr>
          <a:xfrm>
            <a:off x="3390667" y="4854520"/>
            <a:ext cx="1285439" cy="1120178"/>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Map</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dependencies  and determine  network</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topology</a:t>
            </a:r>
          </a:p>
        </p:txBody>
      </p:sp>
      <p:sp>
        <p:nvSpPr>
          <p:cNvPr id="11" name="object 18"/>
          <p:cNvSpPr/>
          <p:nvPr/>
        </p:nvSpPr>
        <p:spPr>
          <a:xfrm>
            <a:off x="2973505" y="4909352"/>
            <a:ext cx="303003" cy="286947"/>
          </a:xfrm>
          <a:custGeom>
            <a:avLst/>
            <a:gdLst/>
            <a:ahLst/>
            <a:cxnLst/>
            <a:rect l="l" t="t" r="r" b="b"/>
            <a:pathLst>
              <a:path w="207010"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 name="object 19"/>
          <p:cNvSpPr txBox="1"/>
          <p:nvPr/>
        </p:nvSpPr>
        <p:spPr>
          <a:xfrm>
            <a:off x="3063463"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2</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3" name="object 20"/>
          <p:cNvSpPr txBox="1"/>
          <p:nvPr/>
        </p:nvSpPr>
        <p:spPr>
          <a:xfrm>
            <a:off x="5806774" y="4854520"/>
            <a:ext cx="1201788" cy="1120176"/>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5" normalizeH="0" baseline="0" noProof="0" dirty="0">
                <a:ln>
                  <a:noFill/>
                </a:ln>
                <a:solidFill>
                  <a:schemeClr val="accent5"/>
                </a:solidFill>
                <a:effectLst/>
                <a:uLnTx/>
                <a:uFillTx/>
                <a:latin typeface="Segoe UI"/>
                <a:cs typeface="Segoe UI"/>
              </a:rPr>
              <a:t>Recommend  </a:t>
            </a:r>
            <a:r>
              <a:rPr kumimoji="0" sz="1400" b="0" i="0" u="none" strike="noStrike" kern="0" cap="none" spc="0" normalizeH="0" baseline="0" noProof="0" dirty="0">
                <a:ln>
                  <a:noFill/>
                </a:ln>
                <a:solidFill>
                  <a:schemeClr val="accent5"/>
                </a:solidFill>
                <a:effectLst/>
                <a:uLnTx/>
                <a:uFillTx/>
                <a:latin typeface="Segoe UI"/>
                <a:cs typeface="Segoe UI"/>
              </a:rPr>
              <a:t>optimization</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path  for</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workloads</a:t>
            </a:r>
            <a:r>
              <a:rPr kumimoji="0" lang="en-US" sz="1400" b="0" i="0" u="none" strike="noStrike" kern="0" cap="none" spc="0" normalizeH="0" baseline="0" noProof="0" dirty="0">
                <a:ln>
                  <a:noFill/>
                </a:ln>
                <a:solidFill>
                  <a:schemeClr val="accent5"/>
                </a:solidFill>
                <a:effectLst/>
                <a:uLnTx/>
                <a:uFillTx/>
                <a:latin typeface="Segoe UI"/>
                <a:cs typeface="Segoe UI"/>
              </a:rPr>
              <a:t>, cost modeling</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4" name="object 21"/>
          <p:cNvSpPr/>
          <p:nvPr/>
        </p:nvSpPr>
        <p:spPr>
          <a:xfrm>
            <a:off x="5389632"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5" name="object 22"/>
          <p:cNvSpPr txBox="1"/>
          <p:nvPr/>
        </p:nvSpPr>
        <p:spPr>
          <a:xfrm>
            <a:off x="5479589"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3</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16" name="object 23"/>
          <p:cNvSpPr txBox="1"/>
          <p:nvPr/>
        </p:nvSpPr>
        <p:spPr>
          <a:xfrm>
            <a:off x="8192711" y="4854520"/>
            <a:ext cx="1156245" cy="896143"/>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Determine best  cloud</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computing  </a:t>
            </a:r>
            <a:r>
              <a:rPr kumimoji="0" sz="1400" b="0" i="0" u="none" strike="noStrike" kern="0" cap="none" spc="-5" normalizeH="0" baseline="0" noProof="0" dirty="0">
                <a:ln>
                  <a:noFill/>
                </a:ln>
                <a:solidFill>
                  <a:schemeClr val="accent5"/>
                </a:solidFill>
                <a:effectLst/>
                <a:uLnTx/>
                <a:uFillTx/>
                <a:latin typeface="Segoe UI"/>
                <a:cs typeface="Segoe UI"/>
              </a:rPr>
              <a:t>service</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model</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7" name="object 24"/>
          <p:cNvSpPr/>
          <p:nvPr/>
        </p:nvSpPr>
        <p:spPr>
          <a:xfrm>
            <a:off x="7775643"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8" name="object 25"/>
          <p:cNvSpPr txBox="1"/>
          <p:nvPr/>
        </p:nvSpPr>
        <p:spPr>
          <a:xfrm>
            <a:off x="7865600"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4</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9" name="object 26"/>
          <p:cNvSpPr txBox="1"/>
          <p:nvPr/>
        </p:nvSpPr>
        <p:spPr>
          <a:xfrm>
            <a:off x="10511802" y="4854520"/>
            <a:ext cx="1242683" cy="896142"/>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Provide cloud  </a:t>
            </a:r>
            <a:r>
              <a:rPr kumimoji="0" sz="1400" b="0" i="0" u="none" strike="noStrike" kern="0" cap="none" spc="-5" normalizeH="0" baseline="0" noProof="0" dirty="0">
                <a:ln>
                  <a:noFill/>
                </a:ln>
                <a:solidFill>
                  <a:schemeClr val="accent5"/>
                </a:solidFill>
                <a:effectLst/>
                <a:uLnTx/>
                <a:uFillTx/>
                <a:latin typeface="Segoe UI"/>
                <a:cs typeface="Segoe UI"/>
              </a:rPr>
              <a:t>migration</a:t>
            </a:r>
            <a:r>
              <a:rPr kumimoji="0" sz="1400" b="0" i="0" u="none" strike="noStrike" kern="0" cap="none" spc="-70"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strategy  </a:t>
            </a:r>
            <a:r>
              <a:rPr kumimoji="0" sz="1400" b="0" i="0" u="none" strike="noStrike" kern="0" cap="none" spc="0" normalizeH="0" baseline="0" noProof="0" dirty="0">
                <a:ln>
                  <a:noFill/>
                </a:ln>
                <a:solidFill>
                  <a:schemeClr val="accent5"/>
                </a:solidFill>
                <a:effectLst/>
                <a:uLnTx/>
                <a:uFillTx/>
                <a:latin typeface="Segoe UI"/>
                <a:cs typeface="Segoe UI"/>
              </a:rPr>
              <a:t>and</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plan</a:t>
            </a:r>
            <a:endParaRPr kumimoji="0" sz="1400" b="0" i="0" u="none" strike="noStrike" kern="0" cap="none" spc="0" normalizeH="0" baseline="0" noProof="0">
              <a:ln>
                <a:noFill/>
              </a:ln>
              <a:solidFill>
                <a:schemeClr val="accent5"/>
              </a:solidFill>
              <a:effectLst/>
              <a:uLnTx/>
              <a:uFillTx/>
              <a:latin typeface="Segoe UI"/>
              <a:cs typeface="Segoe UI"/>
            </a:endParaRPr>
          </a:p>
        </p:txBody>
      </p:sp>
      <p:sp>
        <p:nvSpPr>
          <p:cNvPr id="20" name="object 27"/>
          <p:cNvSpPr/>
          <p:nvPr/>
        </p:nvSpPr>
        <p:spPr>
          <a:xfrm>
            <a:off x="10094732" y="4909352"/>
            <a:ext cx="303003" cy="286947"/>
          </a:xfrm>
          <a:custGeom>
            <a:avLst/>
            <a:gdLst/>
            <a:ahLst/>
            <a:cxnLst/>
            <a:rect l="l" t="t" r="r" b="b"/>
            <a:pathLst>
              <a:path w="207009"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1" name="object 28"/>
          <p:cNvSpPr txBox="1"/>
          <p:nvPr/>
        </p:nvSpPr>
        <p:spPr>
          <a:xfrm>
            <a:off x="10184694"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5</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22" name="object 29"/>
          <p:cNvSpPr/>
          <p:nvPr/>
        </p:nvSpPr>
        <p:spPr>
          <a:xfrm>
            <a:off x="2551664" y="3588813"/>
            <a:ext cx="1846832" cy="824754"/>
          </a:xfrm>
          <a:custGeom>
            <a:avLst/>
            <a:gdLst/>
            <a:ahLst/>
            <a:cxnLst/>
            <a:rect l="l" t="t" r="r" b="b"/>
            <a:pathLst>
              <a:path w="1261745" h="594995">
                <a:moveTo>
                  <a:pt x="1261275" y="594652"/>
                </a:moveTo>
                <a:lnTo>
                  <a:pt x="62649" y="594652"/>
                </a:lnTo>
                <a:lnTo>
                  <a:pt x="38324" y="589708"/>
                </a:lnTo>
                <a:lnTo>
                  <a:pt x="18403" y="576248"/>
                </a:lnTo>
                <a:lnTo>
                  <a:pt x="4943" y="556327"/>
                </a:lnTo>
                <a:lnTo>
                  <a:pt x="0" y="532003"/>
                </a:lnTo>
                <a:lnTo>
                  <a:pt x="0"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 name="object 30"/>
          <p:cNvSpPr/>
          <p:nvPr/>
        </p:nvSpPr>
        <p:spPr>
          <a:xfrm>
            <a:off x="2613988" y="2590037"/>
            <a:ext cx="1805935" cy="1823789"/>
          </a:xfrm>
          <a:custGeom>
            <a:avLst/>
            <a:gdLst/>
            <a:ahLst/>
            <a:cxnLst/>
            <a:rect l="l" t="t" r="r" b="b"/>
            <a:pathLst>
              <a:path w="1233804" h="1315720">
                <a:moveTo>
                  <a:pt x="1233246" y="0"/>
                </a:moveTo>
                <a:lnTo>
                  <a:pt x="973099" y="0"/>
                </a:lnTo>
                <a:lnTo>
                  <a:pt x="948774" y="4943"/>
                </a:lnTo>
                <a:lnTo>
                  <a:pt x="928854" y="18403"/>
                </a:lnTo>
                <a:lnTo>
                  <a:pt x="915393" y="38324"/>
                </a:lnTo>
                <a:lnTo>
                  <a:pt x="910450" y="62649"/>
                </a:lnTo>
                <a:lnTo>
                  <a:pt x="910450" y="1252537"/>
                </a:lnTo>
                <a:lnTo>
                  <a:pt x="905508" y="1276862"/>
                </a:lnTo>
                <a:lnTo>
                  <a:pt x="892052" y="1296782"/>
                </a:lnTo>
                <a:lnTo>
                  <a:pt x="872136" y="1310242"/>
                </a:lnTo>
                <a:lnTo>
                  <a:pt x="847813" y="1315186"/>
                </a:lnTo>
                <a:lnTo>
                  <a:pt x="0" y="131518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 name="object 31"/>
          <p:cNvSpPr/>
          <p:nvPr/>
        </p:nvSpPr>
        <p:spPr>
          <a:xfrm>
            <a:off x="4142686" y="3197723"/>
            <a:ext cx="276978" cy="903972"/>
          </a:xfrm>
          <a:custGeom>
            <a:avLst/>
            <a:gdLst/>
            <a:ahLst/>
            <a:cxnLst/>
            <a:rect l="l" t="t" r="r" b="b"/>
            <a:pathLst>
              <a:path w="189229" h="652145">
                <a:moveTo>
                  <a:pt x="188849" y="0"/>
                </a:moveTo>
                <a:lnTo>
                  <a:pt x="62649" y="0"/>
                </a:lnTo>
                <a:lnTo>
                  <a:pt x="38324" y="4943"/>
                </a:lnTo>
                <a:lnTo>
                  <a:pt x="18403" y="18403"/>
                </a:lnTo>
                <a:lnTo>
                  <a:pt x="4943" y="38324"/>
                </a:lnTo>
                <a:lnTo>
                  <a:pt x="0" y="62649"/>
                </a:lnTo>
                <a:lnTo>
                  <a:pt x="0" y="652132"/>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 name="object 32"/>
          <p:cNvSpPr/>
          <p:nvPr/>
        </p:nvSpPr>
        <p:spPr>
          <a:xfrm>
            <a:off x="3534449" y="3805408"/>
            <a:ext cx="884843" cy="608222"/>
          </a:xfrm>
          <a:custGeom>
            <a:avLst/>
            <a:gdLst/>
            <a:ahLst/>
            <a:cxnLst/>
            <a:rect l="l" t="t" r="r" b="b"/>
            <a:pathLst>
              <a:path w="604520" h="438785">
                <a:moveTo>
                  <a:pt x="604393" y="0"/>
                </a:moveTo>
                <a:lnTo>
                  <a:pt x="478193" y="0"/>
                </a:lnTo>
                <a:lnTo>
                  <a:pt x="453868" y="4943"/>
                </a:lnTo>
                <a:lnTo>
                  <a:pt x="433947" y="18403"/>
                </a:lnTo>
                <a:lnTo>
                  <a:pt x="420487" y="38324"/>
                </a:lnTo>
                <a:lnTo>
                  <a:pt x="415544" y="62649"/>
                </a:lnTo>
                <a:lnTo>
                  <a:pt x="415544" y="375754"/>
                </a:lnTo>
                <a:lnTo>
                  <a:pt x="410600" y="400077"/>
                </a:lnTo>
                <a:lnTo>
                  <a:pt x="397141" y="419993"/>
                </a:lnTo>
                <a:lnTo>
                  <a:pt x="377224" y="433449"/>
                </a:lnTo>
                <a:lnTo>
                  <a:pt x="352907" y="438391"/>
                </a:lnTo>
                <a:lnTo>
                  <a:pt x="0" y="438391"/>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 name="object 33"/>
          <p:cNvSpPr/>
          <p:nvPr/>
        </p:nvSpPr>
        <p:spPr>
          <a:xfrm>
            <a:off x="4960664" y="2614066"/>
            <a:ext cx="1960225" cy="0"/>
          </a:xfrm>
          <a:custGeom>
            <a:avLst/>
            <a:gdLst/>
            <a:ahLst/>
            <a:cxnLst/>
            <a:rect l="l" t="t" r="r" b="b"/>
            <a:pathLst>
              <a:path w="1339214">
                <a:moveTo>
                  <a:pt x="0" y="0"/>
                </a:moveTo>
                <a:lnTo>
                  <a:pt x="1338605"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 name="object 34"/>
          <p:cNvSpPr/>
          <p:nvPr/>
        </p:nvSpPr>
        <p:spPr>
          <a:xfrm>
            <a:off x="935376" y="2611976"/>
            <a:ext cx="1650716" cy="526364"/>
          </a:xfrm>
          <a:custGeom>
            <a:avLst/>
            <a:gdLst/>
            <a:ahLst/>
            <a:cxnLst/>
            <a:rect l="l" t="t" r="r" b="b"/>
            <a:pathLst>
              <a:path w="1127760" h="379729">
                <a:moveTo>
                  <a:pt x="0" y="252183"/>
                </a:moveTo>
                <a:lnTo>
                  <a:pt x="0" y="62649"/>
                </a:lnTo>
                <a:lnTo>
                  <a:pt x="4943" y="38324"/>
                </a:lnTo>
                <a:lnTo>
                  <a:pt x="18403" y="18403"/>
                </a:lnTo>
                <a:lnTo>
                  <a:pt x="38324" y="4943"/>
                </a:lnTo>
                <a:lnTo>
                  <a:pt x="62649" y="0"/>
                </a:lnTo>
                <a:lnTo>
                  <a:pt x="1064628" y="0"/>
                </a:lnTo>
                <a:lnTo>
                  <a:pt x="1088945" y="4943"/>
                </a:lnTo>
                <a:lnTo>
                  <a:pt x="1108862" y="18403"/>
                </a:lnTo>
                <a:lnTo>
                  <a:pt x="1122321" y="38324"/>
                </a:lnTo>
                <a:lnTo>
                  <a:pt x="1127264" y="62649"/>
                </a:lnTo>
                <a:lnTo>
                  <a:pt x="1127264" y="37938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 name="object 35"/>
          <p:cNvSpPr/>
          <p:nvPr/>
        </p:nvSpPr>
        <p:spPr>
          <a:xfrm>
            <a:off x="10628433" y="2812746"/>
            <a:ext cx="560463" cy="534286"/>
          </a:xfrm>
          <a:custGeom>
            <a:avLst/>
            <a:gdLst/>
            <a:ahLst/>
            <a:cxnLst/>
            <a:rect l="l" t="t" r="r" b="b"/>
            <a:pathLst>
              <a:path w="382904" h="385445">
                <a:moveTo>
                  <a:pt x="0" y="0"/>
                </a:moveTo>
                <a:lnTo>
                  <a:pt x="129463" y="0"/>
                </a:lnTo>
                <a:lnTo>
                  <a:pt x="153786" y="4943"/>
                </a:lnTo>
                <a:lnTo>
                  <a:pt x="173702" y="18403"/>
                </a:lnTo>
                <a:lnTo>
                  <a:pt x="187158" y="38324"/>
                </a:lnTo>
                <a:lnTo>
                  <a:pt x="192100" y="62649"/>
                </a:lnTo>
                <a:lnTo>
                  <a:pt x="192100" y="322821"/>
                </a:lnTo>
                <a:lnTo>
                  <a:pt x="197043" y="347143"/>
                </a:lnTo>
                <a:lnTo>
                  <a:pt x="210504" y="367060"/>
                </a:lnTo>
                <a:lnTo>
                  <a:pt x="230424" y="380516"/>
                </a:lnTo>
                <a:lnTo>
                  <a:pt x="254749" y="385457"/>
                </a:lnTo>
                <a:lnTo>
                  <a:pt x="382384" y="38545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 name="object 36"/>
          <p:cNvSpPr/>
          <p:nvPr/>
        </p:nvSpPr>
        <p:spPr>
          <a:xfrm>
            <a:off x="10628433" y="3510850"/>
            <a:ext cx="560463" cy="534286"/>
          </a:xfrm>
          <a:custGeom>
            <a:avLst/>
            <a:gdLst/>
            <a:ahLst/>
            <a:cxnLst/>
            <a:rect l="l" t="t" r="r" b="b"/>
            <a:pathLst>
              <a:path w="382904" h="385445">
                <a:moveTo>
                  <a:pt x="0" y="385457"/>
                </a:moveTo>
                <a:lnTo>
                  <a:pt x="129463" y="385457"/>
                </a:lnTo>
                <a:lnTo>
                  <a:pt x="153786" y="380514"/>
                </a:lnTo>
                <a:lnTo>
                  <a:pt x="173702" y="367053"/>
                </a:lnTo>
                <a:lnTo>
                  <a:pt x="187158" y="347133"/>
                </a:lnTo>
                <a:lnTo>
                  <a:pt x="192100" y="322808"/>
                </a:lnTo>
                <a:lnTo>
                  <a:pt x="192100" y="62636"/>
                </a:lnTo>
                <a:lnTo>
                  <a:pt x="197043" y="38313"/>
                </a:lnTo>
                <a:lnTo>
                  <a:pt x="210504" y="18397"/>
                </a:lnTo>
                <a:lnTo>
                  <a:pt x="230424" y="4941"/>
                </a:lnTo>
                <a:lnTo>
                  <a:pt x="254749" y="0"/>
                </a:lnTo>
                <a:lnTo>
                  <a:pt x="382384"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0" name="object 37"/>
          <p:cNvSpPr/>
          <p:nvPr/>
        </p:nvSpPr>
        <p:spPr>
          <a:xfrm>
            <a:off x="10228830" y="3019071"/>
            <a:ext cx="0" cy="225333"/>
          </a:xfrm>
          <a:custGeom>
            <a:avLst/>
            <a:gdLst/>
            <a:ahLst/>
            <a:cxnLst/>
            <a:rect l="l" t="t" r="r" b="b"/>
            <a:pathLst>
              <a:path h="162560">
                <a:moveTo>
                  <a:pt x="0" y="0"/>
                </a:moveTo>
                <a:lnTo>
                  <a:pt x="0" y="16209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1" name="object 38"/>
          <p:cNvSpPr/>
          <p:nvPr/>
        </p:nvSpPr>
        <p:spPr>
          <a:xfrm>
            <a:off x="10228830" y="3619301"/>
            <a:ext cx="0" cy="245578"/>
          </a:xfrm>
          <a:custGeom>
            <a:avLst/>
            <a:gdLst/>
            <a:ahLst/>
            <a:cxnLst/>
            <a:rect l="l" t="t" r="r" b="b"/>
            <a:pathLst>
              <a:path h="177164">
                <a:moveTo>
                  <a:pt x="0" y="0"/>
                </a:moveTo>
                <a:lnTo>
                  <a:pt x="0" y="17693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2" name="object 39"/>
          <p:cNvSpPr/>
          <p:nvPr/>
        </p:nvSpPr>
        <p:spPr>
          <a:xfrm>
            <a:off x="4995434" y="3439614"/>
            <a:ext cx="4954937" cy="372327"/>
          </a:xfrm>
          <a:custGeom>
            <a:avLst/>
            <a:gdLst/>
            <a:ahLst/>
            <a:cxnLst/>
            <a:rect l="l" t="t" r="r" b="b"/>
            <a:pathLst>
              <a:path w="3385184" h="268604">
                <a:moveTo>
                  <a:pt x="0" y="268605"/>
                </a:moveTo>
                <a:lnTo>
                  <a:pt x="845591" y="268605"/>
                </a:lnTo>
                <a:lnTo>
                  <a:pt x="869916" y="263661"/>
                </a:lnTo>
                <a:lnTo>
                  <a:pt x="889836" y="250201"/>
                </a:lnTo>
                <a:lnTo>
                  <a:pt x="903296" y="230280"/>
                </a:lnTo>
                <a:lnTo>
                  <a:pt x="908240" y="205955"/>
                </a:lnTo>
                <a:lnTo>
                  <a:pt x="908240" y="62649"/>
                </a:lnTo>
                <a:lnTo>
                  <a:pt x="913182" y="38324"/>
                </a:lnTo>
                <a:lnTo>
                  <a:pt x="926638" y="18403"/>
                </a:lnTo>
                <a:lnTo>
                  <a:pt x="946554" y="4943"/>
                </a:lnTo>
                <a:lnTo>
                  <a:pt x="970876" y="0"/>
                </a:lnTo>
                <a:lnTo>
                  <a:pt x="3384867"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3" name="object 40"/>
          <p:cNvSpPr/>
          <p:nvPr/>
        </p:nvSpPr>
        <p:spPr>
          <a:xfrm>
            <a:off x="4995427" y="3649697"/>
            <a:ext cx="4850837" cy="764020"/>
          </a:xfrm>
          <a:custGeom>
            <a:avLst/>
            <a:gdLst/>
            <a:ahLst/>
            <a:cxnLst/>
            <a:rect l="l" t="t" r="r" b="b"/>
            <a:pathLst>
              <a:path w="3314065" h="551179">
                <a:moveTo>
                  <a:pt x="3313874" y="286346"/>
                </a:moveTo>
                <a:lnTo>
                  <a:pt x="3203206" y="286346"/>
                </a:lnTo>
                <a:lnTo>
                  <a:pt x="3178882" y="281403"/>
                </a:lnTo>
                <a:lnTo>
                  <a:pt x="3158961" y="267943"/>
                </a:lnTo>
                <a:lnTo>
                  <a:pt x="3145501" y="248022"/>
                </a:lnTo>
                <a:lnTo>
                  <a:pt x="3140557" y="223697"/>
                </a:lnTo>
                <a:lnTo>
                  <a:pt x="3140557" y="62649"/>
                </a:lnTo>
                <a:lnTo>
                  <a:pt x="3135615" y="38324"/>
                </a:lnTo>
                <a:lnTo>
                  <a:pt x="3122160" y="18403"/>
                </a:lnTo>
                <a:lnTo>
                  <a:pt x="3102243" y="4943"/>
                </a:lnTo>
                <a:lnTo>
                  <a:pt x="3077921" y="0"/>
                </a:lnTo>
                <a:lnTo>
                  <a:pt x="2608084" y="0"/>
                </a:lnTo>
                <a:lnTo>
                  <a:pt x="2482799" y="0"/>
                </a:lnTo>
                <a:lnTo>
                  <a:pt x="1135900" y="0"/>
                </a:lnTo>
                <a:lnTo>
                  <a:pt x="1111578" y="4943"/>
                </a:lnTo>
                <a:lnTo>
                  <a:pt x="1091661" y="18403"/>
                </a:lnTo>
                <a:lnTo>
                  <a:pt x="1078205" y="38324"/>
                </a:lnTo>
                <a:lnTo>
                  <a:pt x="1073264" y="62649"/>
                </a:lnTo>
                <a:lnTo>
                  <a:pt x="1073264" y="488086"/>
                </a:lnTo>
                <a:lnTo>
                  <a:pt x="1068320" y="512411"/>
                </a:lnTo>
                <a:lnTo>
                  <a:pt x="1054860" y="532331"/>
                </a:lnTo>
                <a:lnTo>
                  <a:pt x="1034939" y="545791"/>
                </a:lnTo>
                <a:lnTo>
                  <a:pt x="1010615" y="550735"/>
                </a:lnTo>
                <a:lnTo>
                  <a:pt x="0" y="550735"/>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4" name="object 41"/>
          <p:cNvSpPr/>
          <p:nvPr/>
        </p:nvSpPr>
        <p:spPr>
          <a:xfrm>
            <a:off x="4960662" y="2823130"/>
            <a:ext cx="4950289" cy="380249"/>
          </a:xfrm>
          <a:custGeom>
            <a:avLst/>
            <a:gdLst/>
            <a:ahLst/>
            <a:cxnLst/>
            <a:rect l="l" t="t" r="r" b="b"/>
            <a:pathLst>
              <a:path w="3382009" h="274320">
                <a:moveTo>
                  <a:pt x="3381476" y="0"/>
                </a:moveTo>
                <a:lnTo>
                  <a:pt x="3220885" y="0"/>
                </a:lnTo>
                <a:lnTo>
                  <a:pt x="3196560" y="4943"/>
                </a:lnTo>
                <a:lnTo>
                  <a:pt x="3176639" y="18403"/>
                </a:lnTo>
                <a:lnTo>
                  <a:pt x="3163179" y="38324"/>
                </a:lnTo>
                <a:lnTo>
                  <a:pt x="3158235" y="62649"/>
                </a:lnTo>
                <a:lnTo>
                  <a:pt x="3158235" y="211162"/>
                </a:lnTo>
                <a:lnTo>
                  <a:pt x="3153292" y="235485"/>
                </a:lnTo>
                <a:lnTo>
                  <a:pt x="3139833" y="255401"/>
                </a:lnTo>
                <a:lnTo>
                  <a:pt x="3119916" y="268857"/>
                </a:lnTo>
                <a:lnTo>
                  <a:pt x="3095599" y="273799"/>
                </a:lnTo>
                <a:lnTo>
                  <a:pt x="2613228" y="273799"/>
                </a:lnTo>
                <a:lnTo>
                  <a:pt x="2520213" y="273799"/>
                </a:lnTo>
                <a:lnTo>
                  <a:pt x="2427198" y="273799"/>
                </a:lnTo>
                <a:lnTo>
                  <a:pt x="0" y="273799"/>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5" name="object 42"/>
          <p:cNvSpPr/>
          <p:nvPr/>
        </p:nvSpPr>
        <p:spPr>
          <a:xfrm>
            <a:off x="9846484" y="3864562"/>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6" name="object 43"/>
          <p:cNvSpPr/>
          <p:nvPr/>
        </p:nvSpPr>
        <p:spPr>
          <a:xfrm>
            <a:off x="9847934" y="3243753"/>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7" name="object 44"/>
          <p:cNvSpPr/>
          <p:nvPr/>
        </p:nvSpPr>
        <p:spPr>
          <a:xfrm>
            <a:off x="9847934" y="2643504"/>
            <a:ext cx="782603" cy="375848"/>
          </a:xfrm>
          <a:custGeom>
            <a:avLst/>
            <a:gdLst/>
            <a:ahLst/>
            <a:cxnLst/>
            <a:rect l="l" t="t" r="r" b="b"/>
            <a:pathLst>
              <a:path w="534670" h="271145">
                <a:moveTo>
                  <a:pt x="534568" y="270941"/>
                </a:moveTo>
                <a:lnTo>
                  <a:pt x="0" y="270941"/>
                </a:lnTo>
                <a:lnTo>
                  <a:pt x="0" y="0"/>
                </a:lnTo>
                <a:lnTo>
                  <a:pt x="534568" y="0"/>
                </a:lnTo>
                <a:lnTo>
                  <a:pt x="534568" y="270941"/>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7" name="object 54"/>
          <p:cNvSpPr/>
          <p:nvPr/>
        </p:nvSpPr>
        <p:spPr>
          <a:xfrm>
            <a:off x="503385" y="2910122"/>
            <a:ext cx="1464137" cy="141771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8" name="object 55"/>
          <p:cNvSpPr/>
          <p:nvPr/>
        </p:nvSpPr>
        <p:spPr>
          <a:xfrm>
            <a:off x="10021989" y="3376779"/>
            <a:ext cx="84581" cy="110026"/>
          </a:xfrm>
          <a:custGeom>
            <a:avLst/>
            <a:gdLst/>
            <a:ahLst/>
            <a:cxnLst/>
            <a:rect l="l" t="t" r="r" b="b"/>
            <a:pathLst>
              <a:path w="57784" h="79375">
                <a:moveTo>
                  <a:pt x="27863" y="0"/>
                </a:moveTo>
                <a:lnTo>
                  <a:pt x="0" y="0"/>
                </a:lnTo>
                <a:lnTo>
                  <a:pt x="0" y="78955"/>
                </a:lnTo>
                <a:lnTo>
                  <a:pt x="17792" y="78955"/>
                </a:lnTo>
                <a:lnTo>
                  <a:pt x="17792" y="51752"/>
                </a:lnTo>
                <a:lnTo>
                  <a:pt x="35801" y="51752"/>
                </a:lnTo>
                <a:lnTo>
                  <a:pt x="43433" y="49314"/>
                </a:lnTo>
                <a:lnTo>
                  <a:pt x="54851" y="39497"/>
                </a:lnTo>
                <a:lnTo>
                  <a:pt x="55400" y="38265"/>
                </a:lnTo>
                <a:lnTo>
                  <a:pt x="17792" y="38265"/>
                </a:lnTo>
                <a:lnTo>
                  <a:pt x="17792" y="13652"/>
                </a:lnTo>
                <a:lnTo>
                  <a:pt x="55486" y="13652"/>
                </a:lnTo>
                <a:lnTo>
                  <a:pt x="50249" y="6292"/>
                </a:lnTo>
                <a:lnTo>
                  <a:pt x="40922" y="1573"/>
                </a:lnTo>
                <a:lnTo>
                  <a:pt x="27863" y="0"/>
                </a:lnTo>
                <a:close/>
              </a:path>
              <a:path w="57784" h="79375">
                <a:moveTo>
                  <a:pt x="55486" y="13652"/>
                </a:moveTo>
                <a:lnTo>
                  <a:pt x="34239" y="13652"/>
                </a:lnTo>
                <a:lnTo>
                  <a:pt x="38976" y="17716"/>
                </a:lnTo>
                <a:lnTo>
                  <a:pt x="38976" y="34112"/>
                </a:lnTo>
                <a:lnTo>
                  <a:pt x="34239" y="38265"/>
                </a:lnTo>
                <a:lnTo>
                  <a:pt x="55400" y="38265"/>
                </a:lnTo>
                <a:lnTo>
                  <a:pt x="57708" y="33083"/>
                </a:lnTo>
                <a:lnTo>
                  <a:pt x="57708" y="25158"/>
                </a:lnTo>
                <a:lnTo>
                  <a:pt x="55844" y="14155"/>
                </a:lnTo>
                <a:lnTo>
                  <a:pt x="55486" y="13652"/>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9" name="object 56"/>
          <p:cNvSpPr/>
          <p:nvPr/>
        </p:nvSpPr>
        <p:spPr>
          <a:xfrm>
            <a:off x="10113576" y="3376769"/>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211" y="20980"/>
                </a:lnTo>
                <a:lnTo>
                  <a:pt x="37960" y="18707"/>
                </a:lnTo>
                <a:lnTo>
                  <a:pt x="38404" y="16421"/>
                </a:lnTo>
                <a:lnTo>
                  <a:pt x="38608" y="14096"/>
                </a:lnTo>
                <a:lnTo>
                  <a:pt x="54845" y="14096"/>
                </a:lnTo>
                <a:lnTo>
                  <a:pt x="49834" y="0"/>
                </a:lnTo>
                <a:close/>
              </a:path>
              <a:path w="78104" h="79375">
                <a:moveTo>
                  <a:pt x="71658" y="61391"/>
                </a:moveTo>
                <a:lnTo>
                  <a:pt x="52920" y="61391"/>
                </a:lnTo>
                <a:lnTo>
                  <a:pt x="58521" y="78955"/>
                </a:lnTo>
                <a:lnTo>
                  <a:pt x="77901" y="78955"/>
                </a:lnTo>
                <a:lnTo>
                  <a:pt x="71658" y="61391"/>
                </a:lnTo>
                <a:close/>
              </a:path>
              <a:path w="78104" h="79375">
                <a:moveTo>
                  <a:pt x="54845" y="14096"/>
                </a:moveTo>
                <a:lnTo>
                  <a:pt x="39039" y="14096"/>
                </a:lnTo>
                <a:lnTo>
                  <a:pt x="39281" y="16852"/>
                </a:lnTo>
                <a:lnTo>
                  <a:pt x="39725" y="19227"/>
                </a:lnTo>
                <a:lnTo>
                  <a:pt x="48831" y="47739"/>
                </a:lnTo>
                <a:lnTo>
                  <a:pt x="66805" y="47739"/>
                </a:lnTo>
                <a:lnTo>
                  <a:pt x="54845"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0" name="object 57"/>
          <p:cNvSpPr/>
          <p:nvPr/>
        </p:nvSpPr>
        <p:spPr>
          <a:xfrm>
            <a:off x="10242015" y="3376769"/>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1" name="object 58"/>
          <p:cNvSpPr/>
          <p:nvPr/>
        </p:nvSpPr>
        <p:spPr>
          <a:xfrm>
            <a:off x="10377052" y="3374934"/>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2" name="object 59"/>
          <p:cNvSpPr/>
          <p:nvPr/>
        </p:nvSpPr>
        <p:spPr>
          <a:xfrm>
            <a:off x="10017194"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87"/>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3" name="object 60"/>
          <p:cNvSpPr/>
          <p:nvPr/>
        </p:nvSpPr>
        <p:spPr>
          <a:xfrm>
            <a:off x="10115473" y="3997563"/>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960" y="18707"/>
                </a:lnTo>
                <a:lnTo>
                  <a:pt x="38404" y="16421"/>
                </a:lnTo>
                <a:lnTo>
                  <a:pt x="38608" y="14097"/>
                </a:lnTo>
                <a:lnTo>
                  <a:pt x="54845" y="14097"/>
                </a:lnTo>
                <a:lnTo>
                  <a:pt x="49834" y="0"/>
                </a:lnTo>
                <a:close/>
              </a:path>
              <a:path w="78104" h="79375">
                <a:moveTo>
                  <a:pt x="71658" y="61391"/>
                </a:moveTo>
                <a:lnTo>
                  <a:pt x="52920" y="61391"/>
                </a:lnTo>
                <a:lnTo>
                  <a:pt x="58521" y="78955"/>
                </a:lnTo>
                <a:lnTo>
                  <a:pt x="77901" y="78955"/>
                </a:lnTo>
                <a:lnTo>
                  <a:pt x="71658" y="61391"/>
                </a:lnTo>
                <a:close/>
              </a:path>
              <a:path w="78104" h="79375">
                <a:moveTo>
                  <a:pt x="54845" y="14097"/>
                </a:moveTo>
                <a:lnTo>
                  <a:pt x="39039" y="14097"/>
                </a:lnTo>
                <a:lnTo>
                  <a:pt x="39281" y="16852"/>
                </a:lnTo>
                <a:lnTo>
                  <a:pt x="39725" y="19227"/>
                </a:lnTo>
                <a:lnTo>
                  <a:pt x="48831" y="47739"/>
                </a:lnTo>
                <a:lnTo>
                  <a:pt x="66805" y="47739"/>
                </a:lnTo>
                <a:lnTo>
                  <a:pt x="54845"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4" name="object 61"/>
          <p:cNvSpPr/>
          <p:nvPr/>
        </p:nvSpPr>
        <p:spPr>
          <a:xfrm>
            <a:off x="10243917" y="399756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7"/>
                </a:lnTo>
                <a:lnTo>
                  <a:pt x="54833" y="14097"/>
                </a:lnTo>
                <a:lnTo>
                  <a:pt x="49822" y="0"/>
                </a:lnTo>
                <a:close/>
              </a:path>
              <a:path w="78104" h="79375">
                <a:moveTo>
                  <a:pt x="71645" y="61391"/>
                </a:moveTo>
                <a:lnTo>
                  <a:pt x="52908" y="61391"/>
                </a:lnTo>
                <a:lnTo>
                  <a:pt x="58508" y="78955"/>
                </a:lnTo>
                <a:lnTo>
                  <a:pt x="77889" y="78955"/>
                </a:lnTo>
                <a:lnTo>
                  <a:pt x="71645" y="61391"/>
                </a:lnTo>
                <a:close/>
              </a:path>
              <a:path w="78104" h="79375">
                <a:moveTo>
                  <a:pt x="54833" y="14097"/>
                </a:moveTo>
                <a:lnTo>
                  <a:pt x="39039" y="14097"/>
                </a:lnTo>
                <a:lnTo>
                  <a:pt x="39268" y="16852"/>
                </a:lnTo>
                <a:lnTo>
                  <a:pt x="39712" y="19227"/>
                </a:lnTo>
                <a:lnTo>
                  <a:pt x="48818" y="47739"/>
                </a:lnTo>
                <a:lnTo>
                  <a:pt x="66792" y="47739"/>
                </a:lnTo>
                <a:lnTo>
                  <a:pt x="54833"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5" name="object 62"/>
          <p:cNvSpPr/>
          <p:nvPr/>
        </p:nvSpPr>
        <p:spPr>
          <a:xfrm>
            <a:off x="10378950"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6" name="object 63"/>
          <p:cNvSpPr/>
          <p:nvPr/>
        </p:nvSpPr>
        <p:spPr>
          <a:xfrm>
            <a:off x="4401681" y="229376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7" name="object 64"/>
          <p:cNvSpPr/>
          <p:nvPr/>
        </p:nvSpPr>
        <p:spPr>
          <a:xfrm>
            <a:off x="4439449" y="232953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8" name="object 65"/>
          <p:cNvSpPr/>
          <p:nvPr/>
        </p:nvSpPr>
        <p:spPr>
          <a:xfrm>
            <a:off x="4566249" y="2448938"/>
            <a:ext cx="297426" cy="283427"/>
          </a:xfrm>
          <a:custGeom>
            <a:avLst/>
            <a:gdLst/>
            <a:ahLst/>
            <a:cxnLst/>
            <a:rect l="l" t="t" r="r" b="b"/>
            <a:pathLst>
              <a:path w="203200" h="204470">
                <a:moveTo>
                  <a:pt x="151164" y="159423"/>
                </a:moveTo>
                <a:lnTo>
                  <a:pt x="58381" y="159423"/>
                </a:lnTo>
                <a:lnTo>
                  <a:pt x="59651" y="159575"/>
                </a:lnTo>
                <a:lnTo>
                  <a:pt x="62661" y="162026"/>
                </a:lnTo>
                <a:lnTo>
                  <a:pt x="64249" y="163131"/>
                </a:lnTo>
                <a:lnTo>
                  <a:pt x="67513" y="164299"/>
                </a:lnTo>
                <a:lnTo>
                  <a:pt x="68351" y="165468"/>
                </a:lnTo>
                <a:lnTo>
                  <a:pt x="68351" y="166865"/>
                </a:lnTo>
                <a:lnTo>
                  <a:pt x="67855" y="188709"/>
                </a:lnTo>
                <a:lnTo>
                  <a:pt x="67729" y="198196"/>
                </a:lnTo>
                <a:lnTo>
                  <a:pt x="68592" y="199072"/>
                </a:lnTo>
                <a:lnTo>
                  <a:pt x="68884" y="199123"/>
                </a:lnTo>
                <a:lnTo>
                  <a:pt x="88557" y="203504"/>
                </a:lnTo>
                <a:lnTo>
                  <a:pt x="89623" y="203860"/>
                </a:lnTo>
                <a:lnTo>
                  <a:pt x="90703" y="202996"/>
                </a:lnTo>
                <a:lnTo>
                  <a:pt x="91363" y="202044"/>
                </a:lnTo>
                <a:lnTo>
                  <a:pt x="104673" y="174536"/>
                </a:lnTo>
                <a:lnTo>
                  <a:pt x="105676" y="173863"/>
                </a:lnTo>
                <a:lnTo>
                  <a:pt x="108038" y="173736"/>
                </a:lnTo>
                <a:lnTo>
                  <a:pt x="113804" y="173024"/>
                </a:lnTo>
                <a:lnTo>
                  <a:pt x="116141" y="172885"/>
                </a:lnTo>
                <a:lnTo>
                  <a:pt x="154680" y="172885"/>
                </a:lnTo>
                <a:lnTo>
                  <a:pt x="151164" y="159423"/>
                </a:lnTo>
                <a:close/>
              </a:path>
              <a:path w="203200" h="204470">
                <a:moveTo>
                  <a:pt x="154680" y="172885"/>
                </a:moveTo>
                <a:lnTo>
                  <a:pt x="116141" y="172885"/>
                </a:lnTo>
                <a:lnTo>
                  <a:pt x="117094" y="173316"/>
                </a:lnTo>
                <a:lnTo>
                  <a:pt x="136588" y="196837"/>
                </a:lnTo>
                <a:lnTo>
                  <a:pt x="137502" y="198043"/>
                </a:lnTo>
                <a:lnTo>
                  <a:pt x="139700" y="197319"/>
                </a:lnTo>
                <a:lnTo>
                  <a:pt x="156984" y="188709"/>
                </a:lnTo>
                <a:lnTo>
                  <a:pt x="157734" y="188099"/>
                </a:lnTo>
                <a:lnTo>
                  <a:pt x="158267" y="187210"/>
                </a:lnTo>
                <a:lnTo>
                  <a:pt x="158292" y="186715"/>
                </a:lnTo>
                <a:lnTo>
                  <a:pt x="154680" y="172885"/>
                </a:lnTo>
                <a:close/>
              </a:path>
              <a:path w="203200" h="204470">
                <a:moveTo>
                  <a:pt x="36195" y="24269"/>
                </a:moveTo>
                <a:lnTo>
                  <a:pt x="20370" y="41173"/>
                </a:lnTo>
                <a:lnTo>
                  <a:pt x="21221" y="43167"/>
                </a:lnTo>
                <a:lnTo>
                  <a:pt x="37988" y="67843"/>
                </a:lnTo>
                <a:lnTo>
                  <a:pt x="38077" y="69278"/>
                </a:lnTo>
                <a:lnTo>
                  <a:pt x="37414" y="71170"/>
                </a:lnTo>
                <a:lnTo>
                  <a:pt x="36779" y="72593"/>
                </a:lnTo>
                <a:lnTo>
                  <a:pt x="35102" y="76517"/>
                </a:lnTo>
                <a:lnTo>
                  <a:pt x="34315" y="78714"/>
                </a:lnTo>
                <a:lnTo>
                  <a:pt x="33388" y="79502"/>
                </a:lnTo>
                <a:lnTo>
                  <a:pt x="2806" y="84696"/>
                </a:lnTo>
                <a:lnTo>
                  <a:pt x="1993" y="84759"/>
                </a:lnTo>
                <a:lnTo>
                  <a:pt x="1676" y="85013"/>
                </a:lnTo>
                <a:lnTo>
                  <a:pt x="1498" y="85191"/>
                </a:lnTo>
                <a:lnTo>
                  <a:pt x="1206" y="85534"/>
                </a:lnTo>
                <a:lnTo>
                  <a:pt x="1079" y="86487"/>
                </a:lnTo>
                <a:lnTo>
                  <a:pt x="381" y="106222"/>
                </a:lnTo>
                <a:lnTo>
                  <a:pt x="203" y="107149"/>
                </a:lnTo>
                <a:lnTo>
                  <a:pt x="31902" y="116865"/>
                </a:lnTo>
                <a:lnTo>
                  <a:pt x="32829" y="118008"/>
                </a:lnTo>
                <a:lnTo>
                  <a:pt x="33020" y="121513"/>
                </a:lnTo>
                <a:lnTo>
                  <a:pt x="33655" y="123355"/>
                </a:lnTo>
                <a:lnTo>
                  <a:pt x="34683" y="125818"/>
                </a:lnTo>
                <a:lnTo>
                  <a:pt x="35115" y="126911"/>
                </a:lnTo>
                <a:lnTo>
                  <a:pt x="34925" y="128168"/>
                </a:lnTo>
                <a:lnTo>
                  <a:pt x="11415" y="155168"/>
                </a:lnTo>
                <a:lnTo>
                  <a:pt x="10896" y="155917"/>
                </a:lnTo>
                <a:lnTo>
                  <a:pt x="10896" y="157441"/>
                </a:lnTo>
                <a:lnTo>
                  <a:pt x="23558" y="174307"/>
                </a:lnTo>
                <a:lnTo>
                  <a:pt x="25019" y="174726"/>
                </a:lnTo>
                <a:lnTo>
                  <a:pt x="26301" y="174307"/>
                </a:lnTo>
                <a:lnTo>
                  <a:pt x="58381" y="159423"/>
                </a:lnTo>
                <a:lnTo>
                  <a:pt x="151164" y="159423"/>
                </a:lnTo>
                <a:lnTo>
                  <a:pt x="150329" y="156171"/>
                </a:lnTo>
                <a:lnTo>
                  <a:pt x="150545" y="155168"/>
                </a:lnTo>
                <a:lnTo>
                  <a:pt x="152184" y="153162"/>
                </a:lnTo>
                <a:lnTo>
                  <a:pt x="153301" y="152057"/>
                </a:lnTo>
                <a:lnTo>
                  <a:pt x="156349" y="149148"/>
                </a:lnTo>
                <a:lnTo>
                  <a:pt x="157924" y="147193"/>
                </a:lnTo>
                <a:lnTo>
                  <a:pt x="159080" y="146761"/>
                </a:lnTo>
                <a:lnTo>
                  <a:pt x="193781" y="146761"/>
                </a:lnTo>
                <a:lnTo>
                  <a:pt x="197986" y="136761"/>
                </a:lnTo>
                <a:lnTo>
                  <a:pt x="104066" y="136761"/>
                </a:lnTo>
                <a:lnTo>
                  <a:pt x="97294" y="136486"/>
                </a:lnTo>
                <a:lnTo>
                  <a:pt x="67487" y="109766"/>
                </a:lnTo>
                <a:lnTo>
                  <a:pt x="67614" y="98945"/>
                </a:lnTo>
                <a:lnTo>
                  <a:pt x="94919" y="68416"/>
                </a:lnTo>
                <a:lnTo>
                  <a:pt x="101322" y="67678"/>
                </a:lnTo>
                <a:lnTo>
                  <a:pt x="197579" y="67678"/>
                </a:lnTo>
                <a:lnTo>
                  <a:pt x="196524" y="64401"/>
                </a:lnTo>
                <a:lnTo>
                  <a:pt x="163207" y="64401"/>
                </a:lnTo>
                <a:lnTo>
                  <a:pt x="162153" y="63931"/>
                </a:lnTo>
                <a:lnTo>
                  <a:pt x="160858" y="62191"/>
                </a:lnTo>
                <a:lnTo>
                  <a:pt x="159702" y="59461"/>
                </a:lnTo>
                <a:lnTo>
                  <a:pt x="159486" y="59194"/>
                </a:lnTo>
                <a:lnTo>
                  <a:pt x="159296" y="58915"/>
                </a:lnTo>
                <a:lnTo>
                  <a:pt x="156984" y="57035"/>
                </a:lnTo>
                <a:lnTo>
                  <a:pt x="155676" y="55295"/>
                </a:lnTo>
                <a:lnTo>
                  <a:pt x="155536" y="54152"/>
                </a:lnTo>
                <a:lnTo>
                  <a:pt x="155917" y="53149"/>
                </a:lnTo>
                <a:lnTo>
                  <a:pt x="160784" y="40881"/>
                </a:lnTo>
                <a:lnTo>
                  <a:pt x="64833" y="40881"/>
                </a:lnTo>
                <a:lnTo>
                  <a:pt x="63792" y="40817"/>
                </a:lnTo>
                <a:lnTo>
                  <a:pt x="36893" y="24726"/>
                </a:lnTo>
                <a:lnTo>
                  <a:pt x="36195" y="24269"/>
                </a:lnTo>
                <a:close/>
              </a:path>
              <a:path w="203200" h="204470">
                <a:moveTo>
                  <a:pt x="193781" y="146761"/>
                </a:moveTo>
                <a:lnTo>
                  <a:pt x="159080" y="146761"/>
                </a:lnTo>
                <a:lnTo>
                  <a:pt x="189725" y="152768"/>
                </a:lnTo>
                <a:lnTo>
                  <a:pt x="190246" y="152844"/>
                </a:lnTo>
                <a:lnTo>
                  <a:pt x="191477" y="152387"/>
                </a:lnTo>
                <a:lnTo>
                  <a:pt x="191795" y="151485"/>
                </a:lnTo>
                <a:lnTo>
                  <a:pt x="193781" y="146761"/>
                </a:lnTo>
                <a:close/>
              </a:path>
              <a:path w="203200" h="204470">
                <a:moveTo>
                  <a:pt x="197579" y="67678"/>
                </a:moveTo>
                <a:lnTo>
                  <a:pt x="101322" y="67678"/>
                </a:lnTo>
                <a:lnTo>
                  <a:pt x="106870" y="67843"/>
                </a:lnTo>
                <a:lnTo>
                  <a:pt x="112412" y="69278"/>
                </a:lnTo>
                <a:lnTo>
                  <a:pt x="136444" y="99961"/>
                </a:lnTo>
                <a:lnTo>
                  <a:pt x="136536" y="104571"/>
                </a:lnTo>
                <a:lnTo>
                  <a:pt x="136428" y="107149"/>
                </a:lnTo>
                <a:lnTo>
                  <a:pt x="110797" y="135710"/>
                </a:lnTo>
                <a:lnTo>
                  <a:pt x="104066" y="136761"/>
                </a:lnTo>
                <a:lnTo>
                  <a:pt x="197986" y="136761"/>
                </a:lnTo>
                <a:lnTo>
                  <a:pt x="199618" y="132880"/>
                </a:lnTo>
                <a:lnTo>
                  <a:pt x="199688" y="132038"/>
                </a:lnTo>
                <a:lnTo>
                  <a:pt x="199453" y="131089"/>
                </a:lnTo>
                <a:lnTo>
                  <a:pt x="173253" y="112623"/>
                </a:lnTo>
                <a:lnTo>
                  <a:pt x="172783" y="111531"/>
                </a:lnTo>
                <a:lnTo>
                  <a:pt x="172982" y="109766"/>
                </a:lnTo>
                <a:lnTo>
                  <a:pt x="173685" y="104571"/>
                </a:lnTo>
                <a:lnTo>
                  <a:pt x="173583" y="100990"/>
                </a:lnTo>
                <a:lnTo>
                  <a:pt x="174180" y="99961"/>
                </a:lnTo>
                <a:lnTo>
                  <a:pt x="200888" y="84607"/>
                </a:lnTo>
                <a:lnTo>
                  <a:pt x="202247" y="84023"/>
                </a:lnTo>
                <a:lnTo>
                  <a:pt x="202615" y="83375"/>
                </a:lnTo>
                <a:lnTo>
                  <a:pt x="197579" y="67678"/>
                </a:lnTo>
                <a:close/>
              </a:path>
              <a:path w="203200" h="204470">
                <a:moveTo>
                  <a:pt x="193763" y="61429"/>
                </a:moveTo>
                <a:lnTo>
                  <a:pt x="163207" y="64401"/>
                </a:lnTo>
                <a:lnTo>
                  <a:pt x="196524" y="64401"/>
                </a:lnTo>
                <a:lnTo>
                  <a:pt x="195948" y="62611"/>
                </a:lnTo>
                <a:lnTo>
                  <a:pt x="194614" y="61556"/>
                </a:lnTo>
                <a:lnTo>
                  <a:pt x="193763" y="61429"/>
                </a:lnTo>
                <a:close/>
              </a:path>
              <a:path w="203200" h="204470">
                <a:moveTo>
                  <a:pt x="100025" y="0"/>
                </a:moveTo>
                <a:lnTo>
                  <a:pt x="80111" y="2298"/>
                </a:lnTo>
                <a:lnTo>
                  <a:pt x="78955" y="2362"/>
                </a:lnTo>
                <a:lnTo>
                  <a:pt x="78181" y="3429"/>
                </a:lnTo>
                <a:lnTo>
                  <a:pt x="78079" y="4114"/>
                </a:lnTo>
                <a:lnTo>
                  <a:pt x="75298" y="35039"/>
                </a:lnTo>
                <a:lnTo>
                  <a:pt x="74574" y="36029"/>
                </a:lnTo>
                <a:lnTo>
                  <a:pt x="73520" y="36487"/>
                </a:lnTo>
                <a:lnTo>
                  <a:pt x="72275" y="36995"/>
                </a:lnTo>
                <a:lnTo>
                  <a:pt x="67233" y="39878"/>
                </a:lnTo>
                <a:lnTo>
                  <a:pt x="64833" y="40881"/>
                </a:lnTo>
                <a:lnTo>
                  <a:pt x="160784" y="40881"/>
                </a:lnTo>
                <a:lnTo>
                  <a:pt x="163570" y="33858"/>
                </a:lnTo>
                <a:lnTo>
                  <a:pt x="123596" y="33858"/>
                </a:lnTo>
                <a:lnTo>
                  <a:pt x="121043" y="33489"/>
                </a:lnTo>
                <a:lnTo>
                  <a:pt x="115570" y="32181"/>
                </a:lnTo>
                <a:lnTo>
                  <a:pt x="113004" y="31813"/>
                </a:lnTo>
                <a:lnTo>
                  <a:pt x="112039" y="31013"/>
                </a:lnTo>
                <a:lnTo>
                  <a:pt x="101663" y="673"/>
                </a:lnTo>
                <a:lnTo>
                  <a:pt x="100533" y="12"/>
                </a:lnTo>
                <a:lnTo>
                  <a:pt x="100025" y="0"/>
                </a:lnTo>
                <a:close/>
              </a:path>
              <a:path w="203200" h="204470">
                <a:moveTo>
                  <a:pt x="148183" y="10858"/>
                </a:moveTo>
                <a:lnTo>
                  <a:pt x="147408" y="11442"/>
                </a:lnTo>
                <a:lnTo>
                  <a:pt x="146926" y="12039"/>
                </a:lnTo>
                <a:lnTo>
                  <a:pt x="124561" y="33540"/>
                </a:lnTo>
                <a:lnTo>
                  <a:pt x="123596" y="33858"/>
                </a:lnTo>
                <a:lnTo>
                  <a:pt x="163570" y="33858"/>
                </a:lnTo>
                <a:lnTo>
                  <a:pt x="167066" y="25044"/>
                </a:lnTo>
                <a:lnTo>
                  <a:pt x="167019" y="24726"/>
                </a:lnTo>
                <a:lnTo>
                  <a:pt x="166408" y="23215"/>
                </a:lnTo>
                <a:lnTo>
                  <a:pt x="149019" y="11442"/>
                </a:lnTo>
                <a:lnTo>
                  <a:pt x="148183" y="10858"/>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9" name="object 66"/>
          <p:cNvSpPr/>
          <p:nvPr/>
        </p:nvSpPr>
        <p:spPr>
          <a:xfrm>
            <a:off x="4397572" y="2901445"/>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0" name="object 67"/>
          <p:cNvSpPr/>
          <p:nvPr/>
        </p:nvSpPr>
        <p:spPr>
          <a:xfrm>
            <a:off x="4435342" y="2937217"/>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1" name="object 68"/>
          <p:cNvSpPr/>
          <p:nvPr/>
        </p:nvSpPr>
        <p:spPr>
          <a:xfrm>
            <a:off x="4580532"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2" name="object 69"/>
          <p:cNvSpPr/>
          <p:nvPr/>
        </p:nvSpPr>
        <p:spPr>
          <a:xfrm>
            <a:off x="4629793"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3" name="object 70"/>
          <p:cNvSpPr/>
          <p:nvPr/>
        </p:nvSpPr>
        <p:spPr>
          <a:xfrm>
            <a:off x="4665243" y="3122276"/>
            <a:ext cx="83651" cy="79219"/>
          </a:xfrm>
          <a:custGeom>
            <a:avLst/>
            <a:gdLst/>
            <a:ahLst/>
            <a:cxnLst/>
            <a:rect l="l" t="t" r="r" b="b"/>
            <a:pathLst>
              <a:path w="57150" h="57150">
                <a:moveTo>
                  <a:pt x="16865" y="0"/>
                </a:moveTo>
                <a:lnTo>
                  <a:pt x="0" y="40170"/>
                </a:lnTo>
                <a:lnTo>
                  <a:pt x="40170" y="57048"/>
                </a:lnTo>
                <a:lnTo>
                  <a:pt x="57048" y="16878"/>
                </a:lnTo>
                <a:lnTo>
                  <a:pt x="16865"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4" name="object 71"/>
          <p:cNvSpPr/>
          <p:nvPr/>
        </p:nvSpPr>
        <p:spPr>
          <a:xfrm>
            <a:off x="4661989" y="2962280"/>
            <a:ext cx="90156" cy="67776"/>
          </a:xfrm>
          <a:custGeom>
            <a:avLst/>
            <a:gdLst/>
            <a:ahLst/>
            <a:cxnLst/>
            <a:rect l="l" t="t" r="r" b="b"/>
            <a:pathLst>
              <a:path w="61595" h="48895">
                <a:moveTo>
                  <a:pt x="43649" y="0"/>
                </a:moveTo>
                <a:lnTo>
                  <a:pt x="17030" y="279"/>
                </a:lnTo>
                <a:lnTo>
                  <a:pt x="0" y="19608"/>
                </a:lnTo>
                <a:lnTo>
                  <a:pt x="32689" y="48412"/>
                </a:lnTo>
                <a:lnTo>
                  <a:pt x="61493" y="15722"/>
                </a:lnTo>
                <a:lnTo>
                  <a:pt x="4364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5" name="object 72"/>
          <p:cNvSpPr/>
          <p:nvPr/>
        </p:nvSpPr>
        <p:spPr>
          <a:xfrm>
            <a:off x="4686907" y="2962102"/>
            <a:ext cx="39037" cy="0"/>
          </a:xfrm>
          <a:custGeom>
            <a:avLst/>
            <a:gdLst/>
            <a:ahLst/>
            <a:cxnLst/>
            <a:rect l="l" t="t" r="r" b="b"/>
            <a:pathLst>
              <a:path w="26670">
                <a:moveTo>
                  <a:pt x="0" y="0"/>
                </a:moveTo>
                <a:lnTo>
                  <a:pt x="26619"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6" name="object 73"/>
          <p:cNvSpPr/>
          <p:nvPr/>
        </p:nvSpPr>
        <p:spPr>
          <a:xfrm>
            <a:off x="4661984" y="2961554"/>
            <a:ext cx="90156" cy="68656"/>
          </a:xfrm>
          <a:custGeom>
            <a:avLst/>
            <a:gdLst/>
            <a:ahLst/>
            <a:cxnLst/>
            <a:rect l="l" t="t" r="r" b="b"/>
            <a:pathLst>
              <a:path w="61595" h="49529">
                <a:moveTo>
                  <a:pt x="36664" y="0"/>
                </a:moveTo>
                <a:lnTo>
                  <a:pt x="27660" y="0"/>
                </a:lnTo>
                <a:lnTo>
                  <a:pt x="22326" y="317"/>
                </a:lnTo>
                <a:lnTo>
                  <a:pt x="17030" y="800"/>
                </a:lnTo>
                <a:lnTo>
                  <a:pt x="0" y="20129"/>
                </a:lnTo>
                <a:lnTo>
                  <a:pt x="32689" y="48933"/>
                </a:lnTo>
                <a:lnTo>
                  <a:pt x="61493" y="16243"/>
                </a:lnTo>
                <a:lnTo>
                  <a:pt x="43649" y="520"/>
                </a:lnTo>
                <a:lnTo>
                  <a:pt x="40144" y="317"/>
                </a:lnTo>
                <a:lnTo>
                  <a:pt x="3666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7" name="object 74"/>
          <p:cNvSpPr/>
          <p:nvPr/>
        </p:nvSpPr>
        <p:spPr>
          <a:xfrm>
            <a:off x="4726420"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8" name="object 75"/>
          <p:cNvSpPr/>
          <p:nvPr/>
        </p:nvSpPr>
        <p:spPr>
          <a:xfrm>
            <a:off x="4678516"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9" name="object 76"/>
          <p:cNvSpPr/>
          <p:nvPr/>
        </p:nvSpPr>
        <p:spPr>
          <a:xfrm>
            <a:off x="4776499"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0" name="object 77"/>
          <p:cNvSpPr/>
          <p:nvPr/>
        </p:nvSpPr>
        <p:spPr>
          <a:xfrm>
            <a:off x="4397739" y="350913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1" name="object 78"/>
          <p:cNvSpPr/>
          <p:nvPr/>
        </p:nvSpPr>
        <p:spPr>
          <a:xfrm>
            <a:off x="4435512" y="354490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2" name="object 79"/>
          <p:cNvSpPr/>
          <p:nvPr/>
        </p:nvSpPr>
        <p:spPr>
          <a:xfrm>
            <a:off x="4529514" y="3665620"/>
            <a:ext cx="116182" cy="128510"/>
          </a:xfrm>
          <a:custGeom>
            <a:avLst/>
            <a:gdLst/>
            <a:ahLst/>
            <a:cxnLst/>
            <a:rect l="l" t="t" r="r" b="b"/>
            <a:pathLst>
              <a:path w="79375" h="92710">
                <a:moveTo>
                  <a:pt x="70738" y="48602"/>
                </a:moveTo>
                <a:lnTo>
                  <a:pt x="8089" y="48602"/>
                </a:lnTo>
                <a:lnTo>
                  <a:pt x="8089" y="92646"/>
                </a:lnTo>
                <a:lnTo>
                  <a:pt x="70738" y="92646"/>
                </a:lnTo>
                <a:lnTo>
                  <a:pt x="70738" y="48602"/>
                </a:lnTo>
                <a:close/>
              </a:path>
              <a:path w="79375" h="92710">
                <a:moveTo>
                  <a:pt x="39408" y="0"/>
                </a:moveTo>
                <a:lnTo>
                  <a:pt x="0" y="48602"/>
                </a:lnTo>
                <a:lnTo>
                  <a:pt x="78828" y="48602"/>
                </a:lnTo>
                <a:lnTo>
                  <a:pt x="39408"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3" name="object 80"/>
          <p:cNvSpPr/>
          <p:nvPr/>
        </p:nvSpPr>
        <p:spPr>
          <a:xfrm>
            <a:off x="4672800" y="3724347"/>
            <a:ext cx="219352" cy="220932"/>
          </a:xfrm>
          <a:custGeom>
            <a:avLst/>
            <a:gdLst/>
            <a:ahLst/>
            <a:cxnLst/>
            <a:rect l="l" t="t" r="r" b="b"/>
            <a:pathLst>
              <a:path w="149860" h="159385">
                <a:moveTo>
                  <a:pt x="126961" y="79413"/>
                </a:moveTo>
                <a:lnTo>
                  <a:pt x="24599" y="79413"/>
                </a:lnTo>
                <a:lnTo>
                  <a:pt x="24599" y="159321"/>
                </a:lnTo>
                <a:lnTo>
                  <a:pt x="126961" y="159321"/>
                </a:lnTo>
                <a:lnTo>
                  <a:pt x="126961" y="79413"/>
                </a:lnTo>
                <a:close/>
              </a:path>
              <a:path w="149860" h="159385">
                <a:moveTo>
                  <a:pt x="75780" y="0"/>
                </a:moveTo>
                <a:lnTo>
                  <a:pt x="0" y="79413"/>
                </a:lnTo>
                <a:lnTo>
                  <a:pt x="149529" y="79413"/>
                </a:lnTo>
                <a:lnTo>
                  <a:pt x="75780"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4" name="object 81"/>
          <p:cNvSpPr/>
          <p:nvPr/>
        </p:nvSpPr>
        <p:spPr>
          <a:xfrm>
            <a:off x="4562961" y="3822272"/>
            <a:ext cx="25095" cy="23766"/>
          </a:xfrm>
          <a:custGeom>
            <a:avLst/>
            <a:gdLst/>
            <a:ahLst/>
            <a:cxnLst/>
            <a:rect l="l" t="t" r="r" b="b"/>
            <a:pathLst>
              <a:path w="17145" h="17145">
                <a:moveTo>
                  <a:pt x="13169" y="0"/>
                </a:moveTo>
                <a:lnTo>
                  <a:pt x="3797" y="0"/>
                </a:lnTo>
                <a:lnTo>
                  <a:pt x="0" y="3797"/>
                </a:lnTo>
                <a:lnTo>
                  <a:pt x="0" y="13169"/>
                </a:lnTo>
                <a:lnTo>
                  <a:pt x="3797" y="16967"/>
                </a:lnTo>
                <a:lnTo>
                  <a:pt x="13169" y="16967"/>
                </a:lnTo>
                <a:lnTo>
                  <a:pt x="16967" y="13169"/>
                </a:lnTo>
                <a:lnTo>
                  <a:pt x="16967" y="3797"/>
                </a:lnTo>
                <a:lnTo>
                  <a:pt x="1316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5" name="object 82"/>
          <p:cNvSpPr/>
          <p:nvPr/>
        </p:nvSpPr>
        <p:spPr>
          <a:xfrm>
            <a:off x="4586111" y="3879823"/>
            <a:ext cx="28813" cy="27286"/>
          </a:xfrm>
          <a:custGeom>
            <a:avLst/>
            <a:gdLst/>
            <a:ahLst/>
            <a:cxnLst/>
            <a:rect l="l" t="t" r="r" b="b"/>
            <a:pathLst>
              <a:path w="19685" h="19685">
                <a:moveTo>
                  <a:pt x="8597" y="0"/>
                </a:moveTo>
                <a:lnTo>
                  <a:pt x="3632" y="2031"/>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6" name="object 83"/>
          <p:cNvSpPr/>
          <p:nvPr/>
        </p:nvSpPr>
        <p:spPr>
          <a:xfrm>
            <a:off x="4643808" y="3914470"/>
            <a:ext cx="28813" cy="27286"/>
          </a:xfrm>
          <a:custGeom>
            <a:avLst/>
            <a:gdLst/>
            <a:ahLst/>
            <a:cxnLst/>
            <a:rect l="l" t="t" r="r" b="b"/>
            <a:pathLst>
              <a:path w="19685" h="19685">
                <a:moveTo>
                  <a:pt x="8597" y="0"/>
                </a:moveTo>
                <a:lnTo>
                  <a:pt x="3632" y="2032"/>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7" name="object 84"/>
          <p:cNvSpPr/>
          <p:nvPr/>
        </p:nvSpPr>
        <p:spPr>
          <a:xfrm>
            <a:off x="4398188" y="4116814"/>
            <a:ext cx="626454" cy="588858"/>
          </a:xfrm>
          <a:custGeom>
            <a:avLst/>
            <a:gdLst/>
            <a:ahLst/>
            <a:cxnLst/>
            <a:rect l="l" t="t" r="r" b="b"/>
            <a:pathLst>
              <a:path w="427989" h="424815">
                <a:moveTo>
                  <a:pt x="213740" y="0"/>
                </a:moveTo>
                <a:lnTo>
                  <a:pt x="164731" y="5645"/>
                </a:lnTo>
                <a:lnTo>
                  <a:pt x="119742" y="21724"/>
                </a:lnTo>
                <a:lnTo>
                  <a:pt x="80056" y="46956"/>
                </a:lnTo>
                <a:lnTo>
                  <a:pt x="46956" y="80056"/>
                </a:lnTo>
                <a:lnTo>
                  <a:pt x="21724" y="119742"/>
                </a:lnTo>
                <a:lnTo>
                  <a:pt x="5645" y="164731"/>
                </a:lnTo>
                <a:lnTo>
                  <a:pt x="0" y="213741"/>
                </a:lnTo>
                <a:lnTo>
                  <a:pt x="5645" y="262750"/>
                </a:lnTo>
                <a:lnTo>
                  <a:pt x="21724" y="307739"/>
                </a:lnTo>
                <a:lnTo>
                  <a:pt x="46956" y="347425"/>
                </a:lnTo>
                <a:lnTo>
                  <a:pt x="80056" y="380525"/>
                </a:lnTo>
                <a:lnTo>
                  <a:pt x="119742" y="405757"/>
                </a:lnTo>
                <a:lnTo>
                  <a:pt x="164731" y="421836"/>
                </a:lnTo>
                <a:lnTo>
                  <a:pt x="189141" y="424648"/>
                </a:lnTo>
                <a:lnTo>
                  <a:pt x="238337" y="424648"/>
                </a:lnTo>
                <a:lnTo>
                  <a:pt x="307731" y="405757"/>
                </a:lnTo>
                <a:lnTo>
                  <a:pt x="347415" y="380525"/>
                </a:lnTo>
                <a:lnTo>
                  <a:pt x="380513" y="347425"/>
                </a:lnTo>
                <a:lnTo>
                  <a:pt x="405744" y="307739"/>
                </a:lnTo>
                <a:lnTo>
                  <a:pt x="421824" y="262750"/>
                </a:lnTo>
                <a:lnTo>
                  <a:pt x="427469" y="213741"/>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8" name="object 85"/>
          <p:cNvSpPr/>
          <p:nvPr/>
        </p:nvSpPr>
        <p:spPr>
          <a:xfrm>
            <a:off x="4435961" y="4152586"/>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9" name="object 86"/>
          <p:cNvSpPr/>
          <p:nvPr/>
        </p:nvSpPr>
        <p:spPr>
          <a:xfrm>
            <a:off x="4696581" y="4279341"/>
            <a:ext cx="182174" cy="183963"/>
          </a:xfrm>
          <a:custGeom>
            <a:avLst/>
            <a:gdLst/>
            <a:ahLst/>
            <a:cxnLst/>
            <a:rect l="l" t="t" r="r" b="b"/>
            <a:pathLst>
              <a:path w="124460" h="132714">
                <a:moveTo>
                  <a:pt x="105575" y="66027"/>
                </a:moveTo>
                <a:lnTo>
                  <a:pt x="20459" y="66027"/>
                </a:lnTo>
                <a:lnTo>
                  <a:pt x="20459" y="132486"/>
                </a:lnTo>
                <a:lnTo>
                  <a:pt x="105575" y="132486"/>
                </a:lnTo>
                <a:lnTo>
                  <a:pt x="105575" y="66027"/>
                </a:lnTo>
                <a:close/>
              </a:path>
              <a:path w="124460" h="132714">
                <a:moveTo>
                  <a:pt x="63017" y="0"/>
                </a:moveTo>
                <a:lnTo>
                  <a:pt x="0" y="66027"/>
                </a:lnTo>
                <a:lnTo>
                  <a:pt x="124345" y="66027"/>
                </a:lnTo>
                <a:lnTo>
                  <a:pt x="6301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0" name="object 87"/>
          <p:cNvSpPr/>
          <p:nvPr/>
        </p:nvSpPr>
        <p:spPr>
          <a:xfrm>
            <a:off x="4532248" y="4341738"/>
            <a:ext cx="117112" cy="149635"/>
          </a:xfrm>
          <a:custGeom>
            <a:avLst/>
            <a:gdLst/>
            <a:ahLst/>
            <a:cxnLst/>
            <a:rect l="l" t="t" r="r" b="b"/>
            <a:pathLst>
              <a:path w="80010" h="107950">
                <a:moveTo>
                  <a:pt x="79603" y="0"/>
                </a:moveTo>
                <a:lnTo>
                  <a:pt x="39458" y="0"/>
                </a:lnTo>
                <a:lnTo>
                  <a:pt x="0" y="51663"/>
                </a:lnTo>
                <a:lnTo>
                  <a:pt x="0" y="107886"/>
                </a:lnTo>
                <a:lnTo>
                  <a:pt x="79603" y="107886"/>
                </a:lnTo>
                <a:lnTo>
                  <a:pt x="79603"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1" name="object 88"/>
          <p:cNvSpPr/>
          <p:nvPr/>
        </p:nvSpPr>
        <p:spPr>
          <a:xfrm>
            <a:off x="4549052"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2" name="object 89"/>
          <p:cNvSpPr/>
          <p:nvPr/>
        </p:nvSpPr>
        <p:spPr>
          <a:xfrm>
            <a:off x="4809875"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3" name="object 90"/>
          <p:cNvSpPr/>
          <p:nvPr/>
        </p:nvSpPr>
        <p:spPr>
          <a:xfrm>
            <a:off x="4694906"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4" name="object 91"/>
          <p:cNvSpPr/>
          <p:nvPr/>
        </p:nvSpPr>
        <p:spPr>
          <a:xfrm>
            <a:off x="4625841" y="4491277"/>
            <a:ext cx="264895" cy="0"/>
          </a:xfrm>
          <a:custGeom>
            <a:avLst/>
            <a:gdLst/>
            <a:ahLst/>
            <a:cxnLst/>
            <a:rect l="l" t="t" r="r" b="b"/>
            <a:pathLst>
              <a:path w="180975">
                <a:moveTo>
                  <a:pt x="0" y="0"/>
                </a:moveTo>
                <a:lnTo>
                  <a:pt x="180365"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5" name="object 92"/>
          <p:cNvSpPr/>
          <p:nvPr/>
        </p:nvSpPr>
        <p:spPr>
          <a:xfrm>
            <a:off x="2237581" y="3053073"/>
            <a:ext cx="732412" cy="697124"/>
          </a:xfrm>
          <a:custGeom>
            <a:avLst/>
            <a:gdLst/>
            <a:ahLst/>
            <a:cxnLst/>
            <a:rect l="l" t="t" r="r" b="b"/>
            <a:pathLst>
              <a:path w="500380" h="502920">
                <a:moveTo>
                  <a:pt x="496417" y="0"/>
                </a:moveTo>
                <a:lnTo>
                  <a:pt x="3860" y="0"/>
                </a:lnTo>
                <a:lnTo>
                  <a:pt x="2197" y="1104"/>
                </a:lnTo>
                <a:lnTo>
                  <a:pt x="1104" y="3314"/>
                </a:lnTo>
                <a:lnTo>
                  <a:pt x="0" y="4965"/>
                </a:lnTo>
                <a:lnTo>
                  <a:pt x="546" y="7175"/>
                </a:lnTo>
                <a:lnTo>
                  <a:pt x="1651" y="8826"/>
                </a:lnTo>
                <a:lnTo>
                  <a:pt x="189395" y="261188"/>
                </a:lnTo>
                <a:lnTo>
                  <a:pt x="189395" y="499186"/>
                </a:lnTo>
                <a:lnTo>
                  <a:pt x="190500" y="501396"/>
                </a:lnTo>
                <a:lnTo>
                  <a:pt x="192697" y="501954"/>
                </a:lnTo>
                <a:lnTo>
                  <a:pt x="193268" y="502500"/>
                </a:lnTo>
                <a:lnTo>
                  <a:pt x="196570" y="502500"/>
                </a:lnTo>
                <a:lnTo>
                  <a:pt x="197675" y="501954"/>
                </a:lnTo>
                <a:lnTo>
                  <a:pt x="288239" y="411391"/>
                </a:lnTo>
                <a:lnTo>
                  <a:pt x="288785" y="410273"/>
                </a:lnTo>
                <a:lnTo>
                  <a:pt x="288785" y="264502"/>
                </a:lnTo>
                <a:lnTo>
                  <a:pt x="498614" y="8826"/>
                </a:lnTo>
                <a:lnTo>
                  <a:pt x="499732" y="7175"/>
                </a:lnTo>
                <a:lnTo>
                  <a:pt x="500291" y="4965"/>
                </a:lnTo>
                <a:lnTo>
                  <a:pt x="499186" y="2768"/>
                </a:lnTo>
                <a:lnTo>
                  <a:pt x="498068" y="1104"/>
                </a:lnTo>
                <a:lnTo>
                  <a:pt x="496417"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6" name="object 93"/>
          <p:cNvSpPr/>
          <p:nvPr/>
        </p:nvSpPr>
        <p:spPr>
          <a:xfrm>
            <a:off x="2303670" y="3053084"/>
            <a:ext cx="299285" cy="687440"/>
          </a:xfrm>
          <a:custGeom>
            <a:avLst/>
            <a:gdLst/>
            <a:ahLst/>
            <a:cxnLst/>
            <a:rect l="l" t="t" r="r" b="b"/>
            <a:pathLst>
              <a:path w="204469" h="495935">
                <a:moveTo>
                  <a:pt x="196113" y="0"/>
                </a:moveTo>
                <a:lnTo>
                  <a:pt x="0" y="0"/>
                </a:lnTo>
                <a:lnTo>
                  <a:pt x="167271" y="258889"/>
                </a:lnTo>
                <a:lnTo>
                  <a:pt x="167271" y="495350"/>
                </a:lnTo>
                <a:lnTo>
                  <a:pt x="197726" y="464883"/>
                </a:lnTo>
                <a:lnTo>
                  <a:pt x="204190" y="258889"/>
                </a:lnTo>
                <a:lnTo>
                  <a:pt x="196113"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8" name="Freeform: Shape 117"/>
          <p:cNvSpPr/>
          <p:nvPr/>
        </p:nvSpPr>
        <p:spPr>
          <a:xfrm>
            <a:off x="6884374" y="2880956"/>
            <a:ext cx="1645026" cy="1098890"/>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accent1">
              <a:lumMod val="20000"/>
              <a:lumOff val="80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9" name="object 96"/>
          <p:cNvSpPr/>
          <p:nvPr/>
        </p:nvSpPr>
        <p:spPr>
          <a:xfrm>
            <a:off x="11164331" y="2993545"/>
            <a:ext cx="668280" cy="838837"/>
          </a:xfrm>
          <a:custGeom>
            <a:avLst/>
            <a:gdLst/>
            <a:ahLst/>
            <a:cxnLst/>
            <a:rect l="l" t="t" r="r" b="b"/>
            <a:pathLst>
              <a:path w="456565" h="605154">
                <a:moveTo>
                  <a:pt x="323138" y="0"/>
                </a:moveTo>
                <a:lnTo>
                  <a:pt x="0" y="0"/>
                </a:lnTo>
                <a:lnTo>
                  <a:pt x="0" y="604913"/>
                </a:lnTo>
                <a:lnTo>
                  <a:pt x="456234" y="604913"/>
                </a:lnTo>
                <a:lnTo>
                  <a:pt x="456234" y="133083"/>
                </a:lnTo>
                <a:lnTo>
                  <a:pt x="323138" y="0"/>
                </a:lnTo>
                <a:close/>
              </a:path>
            </a:pathLst>
          </a:custGeom>
          <a:solidFill>
            <a:srgbClr val="4CC8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0" name="object 97"/>
          <p:cNvSpPr/>
          <p:nvPr/>
        </p:nvSpPr>
        <p:spPr>
          <a:xfrm>
            <a:off x="11233063" y="3178020"/>
            <a:ext cx="217493" cy="0"/>
          </a:xfrm>
          <a:custGeom>
            <a:avLst/>
            <a:gdLst/>
            <a:ahLst/>
            <a:cxnLst/>
            <a:rect l="l" t="t" r="r" b="b"/>
            <a:pathLst>
              <a:path w="148590">
                <a:moveTo>
                  <a:pt x="0" y="0"/>
                </a:moveTo>
                <a:lnTo>
                  <a:pt x="148145"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1" name="object 98"/>
          <p:cNvSpPr/>
          <p:nvPr/>
        </p:nvSpPr>
        <p:spPr>
          <a:xfrm>
            <a:off x="11233063" y="3178020"/>
            <a:ext cx="217493" cy="0"/>
          </a:xfrm>
          <a:custGeom>
            <a:avLst/>
            <a:gdLst/>
            <a:ahLst/>
            <a:cxnLst/>
            <a:rect l="l" t="t" r="r" b="b"/>
            <a:pathLst>
              <a:path w="148590">
                <a:moveTo>
                  <a:pt x="0" y="0"/>
                </a:moveTo>
                <a:lnTo>
                  <a:pt x="148145"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2" name="object 99"/>
          <p:cNvSpPr/>
          <p:nvPr/>
        </p:nvSpPr>
        <p:spPr>
          <a:xfrm>
            <a:off x="11233063" y="329737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3" name="object 100"/>
          <p:cNvSpPr/>
          <p:nvPr/>
        </p:nvSpPr>
        <p:spPr>
          <a:xfrm>
            <a:off x="11233063" y="329737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4" name="object 101"/>
          <p:cNvSpPr/>
          <p:nvPr/>
        </p:nvSpPr>
        <p:spPr>
          <a:xfrm>
            <a:off x="11233063" y="341671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5" name="object 102"/>
          <p:cNvSpPr/>
          <p:nvPr/>
        </p:nvSpPr>
        <p:spPr>
          <a:xfrm>
            <a:off x="11233063" y="341671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6" name="object 103"/>
          <p:cNvSpPr/>
          <p:nvPr/>
        </p:nvSpPr>
        <p:spPr>
          <a:xfrm>
            <a:off x="11233063" y="353606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7" name="object 104"/>
          <p:cNvSpPr/>
          <p:nvPr/>
        </p:nvSpPr>
        <p:spPr>
          <a:xfrm>
            <a:off x="11233063" y="353606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8" name="object 105"/>
          <p:cNvSpPr/>
          <p:nvPr/>
        </p:nvSpPr>
        <p:spPr>
          <a:xfrm>
            <a:off x="11233063" y="365542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9" name="object 106"/>
          <p:cNvSpPr/>
          <p:nvPr/>
        </p:nvSpPr>
        <p:spPr>
          <a:xfrm>
            <a:off x="11233063" y="365542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0" name="object 107"/>
          <p:cNvSpPr/>
          <p:nvPr/>
        </p:nvSpPr>
        <p:spPr>
          <a:xfrm>
            <a:off x="11638029" y="2993533"/>
            <a:ext cx="192398" cy="182203"/>
          </a:xfrm>
          <a:custGeom>
            <a:avLst/>
            <a:gdLst/>
            <a:ahLst/>
            <a:cxnLst/>
            <a:rect l="l" t="t" r="r" b="b"/>
            <a:pathLst>
              <a:path w="131445" h="131445">
                <a:moveTo>
                  <a:pt x="0" y="0"/>
                </a:moveTo>
                <a:lnTo>
                  <a:pt x="0" y="131406"/>
                </a:lnTo>
                <a:lnTo>
                  <a:pt x="131406" y="131406"/>
                </a:lnTo>
                <a:lnTo>
                  <a:pt x="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1" name="object 108"/>
          <p:cNvSpPr/>
          <p:nvPr/>
        </p:nvSpPr>
        <p:spPr>
          <a:xfrm>
            <a:off x="10054672" y="2776539"/>
            <a:ext cx="0" cy="110026"/>
          </a:xfrm>
          <a:custGeom>
            <a:avLst/>
            <a:gdLst/>
            <a:ahLst/>
            <a:cxnLst/>
            <a:rect l="l" t="t" r="r" b="b"/>
            <a:pathLst>
              <a:path h="79375">
                <a:moveTo>
                  <a:pt x="0" y="0"/>
                </a:moveTo>
                <a:lnTo>
                  <a:pt x="0" y="78955"/>
                </a:lnTo>
              </a:path>
            </a:pathLst>
          </a:custGeom>
          <a:ln w="17792">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2" name="object 109"/>
          <p:cNvSpPr/>
          <p:nvPr/>
        </p:nvSpPr>
        <p:spPr>
          <a:xfrm>
            <a:off x="10093929"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3" name="object 110"/>
          <p:cNvSpPr/>
          <p:nvPr/>
        </p:nvSpPr>
        <p:spPr>
          <a:xfrm>
            <a:off x="10222355"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27"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4" name="object 111"/>
          <p:cNvSpPr/>
          <p:nvPr/>
        </p:nvSpPr>
        <p:spPr>
          <a:xfrm>
            <a:off x="10357385" y="2774697"/>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22"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74"/>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3" name="object 6"/>
          <p:cNvSpPr txBox="1"/>
          <p:nvPr/>
        </p:nvSpPr>
        <p:spPr>
          <a:xfrm>
            <a:off x="3948321" y="4342030"/>
            <a:ext cx="3515995" cy="154338"/>
          </a:xfrm>
          <a:prstGeom prst="rect">
            <a:avLst/>
          </a:prstGeom>
        </p:spPr>
        <p:txBody>
          <a:bodyPr vert="horz" wrap="square" lIns="0" tIns="0" rIns="0" bIns="0" rtlCol="0">
            <a:spAutoFit/>
          </a:bodyPr>
          <a:lstStyle/>
          <a:p>
            <a:pPr marL="241300" marR="5080" lvl="0" indent="-229235" defTabSz="914400" eaLnBrk="1" fontAlgn="auto" latinLnBrk="0" hangingPunct="1">
              <a:lnSpc>
                <a:spcPct val="117700"/>
              </a:lnSpc>
              <a:spcBef>
                <a:spcPts val="0"/>
              </a:spcBef>
              <a:spcAft>
                <a:spcPts val="0"/>
              </a:spcAft>
              <a:buClrTx/>
              <a:buSzTx/>
              <a:buFontTx/>
              <a:buNone/>
              <a:tabLst>
                <a:tab pos="240665" algn="l"/>
              </a:tabLst>
              <a:defRPr/>
            </a:pPr>
            <a:r>
              <a:rPr kumimoji="0" sz="850" b="0" i="0" u="none" strike="noStrike" kern="0" cap="none" spc="0" normalizeH="0" baseline="0" noProof="0" dirty="0">
                <a:ln>
                  <a:noFill/>
                </a:ln>
                <a:solidFill>
                  <a:srgbClr val="77787B"/>
                </a:solidFill>
                <a:effectLst/>
                <a:uLnTx/>
                <a:uFillTx/>
                <a:latin typeface="Segoe UI"/>
                <a:cs typeface="Segoe UI"/>
              </a:rPr>
              <a:t>1.	</a:t>
            </a:r>
            <a:endParaRPr kumimoji="0" sz="85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3" name="TextBox 2"/>
          <p:cNvSpPr txBox="1"/>
          <p:nvPr/>
        </p:nvSpPr>
        <p:spPr>
          <a:xfrm>
            <a:off x="7069407" y="3066749"/>
            <a:ext cx="1374815"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Azure</a:t>
            </a:r>
          </a:p>
        </p:txBody>
      </p:sp>
      <p:sp>
        <p:nvSpPr>
          <p:cNvPr id="119" name="Freeform: Shape 118"/>
          <p:cNvSpPr/>
          <p:nvPr/>
        </p:nvSpPr>
        <p:spPr>
          <a:xfrm>
            <a:off x="6373317" y="3615389"/>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9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0" name="Freeform: Shape 119"/>
          <p:cNvSpPr/>
          <p:nvPr/>
        </p:nvSpPr>
        <p:spPr>
          <a:xfrm>
            <a:off x="7589037" y="3575693"/>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8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6" name="TextBox 105"/>
          <p:cNvSpPr txBox="1"/>
          <p:nvPr/>
        </p:nvSpPr>
        <p:spPr>
          <a:xfrm flipH="1">
            <a:off x="6404402" y="4004211"/>
            <a:ext cx="1362607" cy="46166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200" b="1">
                <a:solidFill>
                  <a:schemeClr val="bg1"/>
                </a:soli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1"/>
                </a:solidFill>
                <a:effectLst/>
                <a:uLnTx/>
                <a:uFillTx/>
              </a:rPr>
              <a:t>Partner cloud</a:t>
            </a:r>
          </a:p>
        </p:txBody>
      </p:sp>
      <p:sp>
        <p:nvSpPr>
          <p:cNvPr id="107" name="Circular Arrow 106"/>
          <p:cNvSpPr/>
          <p:nvPr/>
        </p:nvSpPr>
        <p:spPr bwMode="auto">
          <a:xfrm>
            <a:off x="7503116" y="3443892"/>
            <a:ext cx="516930" cy="420680"/>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TextBox 110"/>
          <p:cNvSpPr txBox="1"/>
          <p:nvPr/>
        </p:nvSpPr>
        <p:spPr>
          <a:xfrm flipH="1">
            <a:off x="7739980" y="3998108"/>
            <a:ext cx="159946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Customer Cloud</a:t>
            </a:r>
          </a:p>
        </p:txBody>
      </p:sp>
      <p:sp>
        <p:nvSpPr>
          <p:cNvPr id="109" name="Circular Arrow 108"/>
          <p:cNvSpPr/>
          <p:nvPr/>
        </p:nvSpPr>
        <p:spPr bwMode="auto">
          <a:xfrm rot="10571795">
            <a:off x="7530404" y="3673755"/>
            <a:ext cx="497912" cy="411889"/>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TextBox 111"/>
          <p:cNvSpPr txBox="1"/>
          <p:nvPr/>
        </p:nvSpPr>
        <p:spPr>
          <a:xfrm flipH="1">
            <a:off x="7085705" y="3529314"/>
            <a:ext cx="1362607"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Hybrid</a:t>
            </a:r>
          </a:p>
        </p:txBody>
      </p:sp>
      <p:sp>
        <p:nvSpPr>
          <p:cNvPr id="122" name="Rectangle 121"/>
          <p:cNvSpPr/>
          <p:nvPr/>
        </p:nvSpPr>
        <p:spPr bwMode="auto">
          <a:xfrm>
            <a:off x="6929365" y="2452748"/>
            <a:ext cx="1367455" cy="387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6870271" y="2436647"/>
            <a:ext cx="1448981" cy="447815"/>
            <a:chOff x="6870271" y="2436647"/>
            <a:chExt cx="1448981" cy="447815"/>
          </a:xfrm>
        </p:grpSpPr>
        <p:sp>
          <p:nvSpPr>
            <p:cNvPr id="38" name="object 45"/>
            <p:cNvSpPr/>
            <p:nvPr/>
          </p:nvSpPr>
          <p:spPr>
            <a:xfrm>
              <a:off x="8287655" y="2830186"/>
              <a:ext cx="9295" cy="8802"/>
            </a:xfrm>
            <a:custGeom>
              <a:avLst/>
              <a:gdLst/>
              <a:ahLst/>
              <a:cxnLst/>
              <a:rect l="l" t="t" r="r" b="b"/>
              <a:pathLst>
                <a:path w="6350" h="6350">
                  <a:moveTo>
                    <a:pt x="6261" y="0"/>
                  </a:moveTo>
                  <a:lnTo>
                    <a:pt x="6261" y="6261"/>
                  </a:lnTo>
                  <a:lnTo>
                    <a:pt x="0"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9" name="object 46"/>
            <p:cNvSpPr/>
            <p:nvPr/>
          </p:nvSpPr>
          <p:spPr>
            <a:xfrm>
              <a:off x="6947896" y="2838867"/>
              <a:ext cx="1321687" cy="0"/>
            </a:xfrm>
            <a:custGeom>
              <a:avLst/>
              <a:gdLst/>
              <a:ahLst/>
              <a:cxnLst/>
              <a:rect l="l" t="t" r="r" b="b"/>
              <a:pathLst>
                <a:path w="902970">
                  <a:moveTo>
                    <a:pt x="902690" y="0"/>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0" name="object 47"/>
            <p:cNvSpPr/>
            <p:nvPr/>
          </p:nvSpPr>
          <p:spPr>
            <a:xfrm>
              <a:off x="6929499" y="2830190"/>
              <a:ext cx="9295" cy="8802"/>
            </a:xfrm>
            <a:custGeom>
              <a:avLst/>
              <a:gdLst/>
              <a:ahLst/>
              <a:cxnLst/>
              <a:rect l="l" t="t" r="r" b="b"/>
              <a:pathLst>
                <a:path w="6350" h="6350">
                  <a:moveTo>
                    <a:pt x="6261" y="6261"/>
                  </a:moveTo>
                  <a:lnTo>
                    <a:pt x="0" y="6261"/>
                  </a:lnTo>
                  <a:lnTo>
                    <a:pt x="0"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1" name="object 48"/>
            <p:cNvSpPr/>
            <p:nvPr/>
          </p:nvSpPr>
          <p:spPr>
            <a:xfrm>
              <a:off x="6929496" y="2456052"/>
              <a:ext cx="0" cy="358244"/>
            </a:xfrm>
            <a:custGeom>
              <a:avLst/>
              <a:gdLst/>
              <a:ahLst/>
              <a:cxnLst/>
              <a:rect l="l" t="t" r="r" b="b"/>
              <a:pathLst>
                <a:path h="258445">
                  <a:moveTo>
                    <a:pt x="0" y="257911"/>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2" name="object 49"/>
            <p:cNvSpPr/>
            <p:nvPr/>
          </p:nvSpPr>
          <p:spPr>
            <a:xfrm>
              <a:off x="6929496" y="2439052"/>
              <a:ext cx="9295" cy="8802"/>
            </a:xfrm>
            <a:custGeom>
              <a:avLst/>
              <a:gdLst/>
              <a:ahLst/>
              <a:cxnLst/>
              <a:rect l="l" t="t" r="r" b="b"/>
              <a:pathLst>
                <a:path w="6350" h="6350">
                  <a:moveTo>
                    <a:pt x="0" y="6261"/>
                  </a:moveTo>
                  <a:lnTo>
                    <a:pt x="0" y="0"/>
                  </a:lnTo>
                  <a:lnTo>
                    <a:pt x="626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3" name="object 50"/>
            <p:cNvSpPr/>
            <p:nvPr/>
          </p:nvSpPr>
          <p:spPr>
            <a:xfrm>
              <a:off x="6957145" y="2439048"/>
              <a:ext cx="1321687" cy="0"/>
            </a:xfrm>
            <a:custGeom>
              <a:avLst/>
              <a:gdLst/>
              <a:ahLst/>
              <a:cxnLst/>
              <a:rect l="l" t="t" r="r" b="b"/>
              <a:pathLst>
                <a:path w="902970">
                  <a:moveTo>
                    <a:pt x="0" y="0"/>
                  </a:moveTo>
                  <a:lnTo>
                    <a:pt x="90269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4" name="object 51"/>
            <p:cNvSpPr/>
            <p:nvPr/>
          </p:nvSpPr>
          <p:spPr>
            <a:xfrm>
              <a:off x="8287649" y="2439048"/>
              <a:ext cx="9295" cy="8802"/>
            </a:xfrm>
            <a:custGeom>
              <a:avLst/>
              <a:gdLst/>
              <a:ahLst/>
              <a:cxnLst/>
              <a:rect l="l" t="t" r="r" b="b"/>
              <a:pathLst>
                <a:path w="6350" h="6350">
                  <a:moveTo>
                    <a:pt x="0" y="0"/>
                  </a:moveTo>
                  <a:lnTo>
                    <a:pt x="6261" y="0"/>
                  </a:lnTo>
                  <a:lnTo>
                    <a:pt x="6261"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5" name="object 52"/>
            <p:cNvSpPr/>
            <p:nvPr/>
          </p:nvSpPr>
          <p:spPr>
            <a:xfrm>
              <a:off x="8296821" y="2464359"/>
              <a:ext cx="0" cy="358244"/>
            </a:xfrm>
            <a:custGeom>
              <a:avLst/>
              <a:gdLst/>
              <a:ahLst/>
              <a:cxnLst/>
              <a:rect l="l" t="t" r="r" b="b"/>
              <a:pathLst>
                <a:path h="258445">
                  <a:moveTo>
                    <a:pt x="0" y="0"/>
                  </a:moveTo>
                  <a:lnTo>
                    <a:pt x="0" y="257924"/>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6870271" y="2436647"/>
              <a:ext cx="1448981" cy="44781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chemeClr val="accent5"/>
                  </a:solidFill>
                  <a:effectLst/>
                  <a:uLnTx/>
                  <a:uFillTx/>
                </a:rPr>
                <a:t>DECOMMISSION</a:t>
              </a:r>
            </a:p>
          </p:txBody>
        </p:sp>
      </p:grpSp>
    </p:spTree>
    <p:extLst>
      <p:ext uri="{BB962C8B-B14F-4D97-AF65-F5344CB8AC3E}">
        <p14:creationId xmlns:p14="http://schemas.microsoft.com/office/powerpoint/2010/main" val="18437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68000" y="6650788"/>
            <a:ext cx="3817303" cy="128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pPr>
            <a:r>
              <a:rPr lang="en-US" sz="816" dirty="0">
                <a:solidFill>
                  <a:schemeClr val="tx1"/>
                </a:solidFill>
                <a:ea typeface="Segoe UI" pitchFamily="34" charset="0"/>
                <a:cs typeface="Segoe UI" pitchFamily="34" charset="0"/>
              </a:rPr>
              <a:t>*Source: HMSP partner interviews; partner may team up with SI/subcontract</a:t>
            </a:r>
          </a:p>
        </p:txBody>
      </p:sp>
      <p:sp>
        <p:nvSpPr>
          <p:cNvPr id="2" name="Title 1"/>
          <p:cNvSpPr>
            <a:spLocks noGrp="1"/>
          </p:cNvSpPr>
          <p:nvPr>
            <p:ph type="title"/>
          </p:nvPr>
        </p:nvSpPr>
        <p:spPr>
          <a:xfrm>
            <a:off x="369276" y="-9123"/>
            <a:ext cx="10726460" cy="1351952"/>
          </a:xfrm>
        </p:spPr>
        <p:txBody>
          <a:bodyPr/>
          <a:lstStyle/>
          <a:p>
            <a:r>
              <a:rPr lang="en-US" dirty="0"/>
              <a:t>Partner Offering Progression</a:t>
            </a:r>
          </a:p>
        </p:txBody>
      </p:sp>
      <p:grpSp>
        <p:nvGrpSpPr>
          <p:cNvPr id="3" name="Group 2"/>
          <p:cNvGrpSpPr/>
          <p:nvPr/>
        </p:nvGrpSpPr>
        <p:grpSpPr>
          <a:xfrm>
            <a:off x="275482" y="1524267"/>
            <a:ext cx="11692995" cy="5126520"/>
            <a:chOff x="608583" y="1494516"/>
            <a:chExt cx="11125418" cy="4586830"/>
          </a:xfrm>
        </p:grpSpPr>
        <p:sp>
          <p:nvSpPr>
            <p:cNvPr id="37" name="Freeform: Shape 36"/>
            <p:cNvSpPr/>
            <p:nvPr/>
          </p:nvSpPr>
          <p:spPr bwMode="auto">
            <a:xfrm>
              <a:off x="3543662" y="1881022"/>
              <a:ext cx="7703046"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6471 h 940196"/>
                <a:gd name="connsiteX5" fmla="*/ 741363 w 7704139"/>
                <a:gd name="connsiteY5" fmla="*/ 926471 h 940196"/>
                <a:gd name="connsiteX6" fmla="*/ 741363 w 7704139"/>
                <a:gd name="connsiteY6" fmla="*/ 476999 h 940196"/>
                <a:gd name="connsiteX7" fmla="*/ 741363 w 7704139"/>
                <a:gd name="connsiteY7" fmla="*/ 462574 h 940196"/>
                <a:gd name="connsiteX8" fmla="*/ 721425 w 7704139"/>
                <a:gd name="connsiteY8" fmla="*/ 462574 h 940196"/>
                <a:gd name="connsiteX9" fmla="*/ 95222 w 7704139"/>
                <a:gd name="connsiteY9" fmla="*/ 9525 h 940196"/>
                <a:gd name="connsiteX10" fmla="*/ 0 w 7704139"/>
                <a:gd name="connsiteY10" fmla="*/ 10055 h 940196"/>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741363 w 7704139"/>
                <a:gd name="connsiteY4" fmla="*/ 926471 h 940196"/>
                <a:gd name="connsiteX5" fmla="*/ 741363 w 7704139"/>
                <a:gd name="connsiteY5" fmla="*/ 476999 h 940196"/>
                <a:gd name="connsiteX6" fmla="*/ 741363 w 7704139"/>
                <a:gd name="connsiteY6" fmla="*/ 462574 h 940196"/>
                <a:gd name="connsiteX7" fmla="*/ 721425 w 7704139"/>
                <a:gd name="connsiteY7" fmla="*/ 462574 h 940196"/>
                <a:gd name="connsiteX8" fmla="*/ 95222 w 7704139"/>
                <a:gd name="connsiteY8" fmla="*/ 9525 h 940196"/>
                <a:gd name="connsiteX9" fmla="*/ 0 w 7704139"/>
                <a:gd name="connsiteY9" fmla="*/ 10055 h 940196"/>
                <a:gd name="connsiteX10" fmla="*/ 0 w 7704139"/>
                <a:gd name="connsiteY10"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2574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7337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38981 w 7704139"/>
                <a:gd name="connsiteY5" fmla="*/ 469718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4139" h="940196">
                  <a:moveTo>
                    <a:pt x="0" y="0"/>
                  </a:moveTo>
                  <a:lnTo>
                    <a:pt x="7704139" y="0"/>
                  </a:lnTo>
                  <a:lnTo>
                    <a:pt x="7704139" y="940196"/>
                  </a:lnTo>
                  <a:lnTo>
                    <a:pt x="741363" y="926471"/>
                  </a:lnTo>
                  <a:lnTo>
                    <a:pt x="741363" y="476999"/>
                  </a:lnTo>
                  <a:lnTo>
                    <a:pt x="738981" y="469718"/>
                  </a:lnTo>
                  <a:lnTo>
                    <a:pt x="721425" y="462574"/>
                  </a:lnTo>
                  <a:lnTo>
                    <a:pt x="95222" y="9525"/>
                  </a:lnTo>
                  <a:lnTo>
                    <a:pt x="0" y="10055"/>
                  </a:lnTo>
                  <a:lnTo>
                    <a:pt x="0" y="0"/>
                  </a:lnTo>
                  <a:close/>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Advanced Managed Services</a:t>
              </a:r>
            </a:p>
            <a:p>
              <a:pPr algn="ctr" defTabSz="950846" fontAlgn="base">
                <a:lnSpc>
                  <a:spcPct val="90000"/>
                </a:lnSpc>
                <a:spcBef>
                  <a:spcPct val="0"/>
                </a:spcBef>
                <a:spcAft>
                  <a:spcPct val="0"/>
                </a:spcAft>
              </a:pPr>
              <a:r>
                <a:rPr lang="en-US" sz="2000" dirty="0">
                  <a:solidFill>
                    <a:schemeClr val="bg1"/>
                  </a:solidFill>
                  <a:latin typeface="+mj-lt"/>
                  <a:ea typeface="Segoe UI" pitchFamily="34" charset="0"/>
                  <a:cs typeface="Segoe UI" pitchFamily="34" charset="0"/>
                </a:rPr>
                <a:t>(Big Data, Advanced Analytics/AI, Dev Ops, </a:t>
              </a:r>
              <a:r>
                <a:rPr lang="en-US" sz="2000" dirty="0" err="1">
                  <a:solidFill>
                    <a:schemeClr val="bg1"/>
                  </a:solidFill>
                  <a:latin typeface="+mj-lt"/>
                  <a:ea typeface="Segoe UI" pitchFamily="34" charset="0"/>
                  <a:cs typeface="Segoe UI" pitchFamily="34" charset="0"/>
                </a:rPr>
                <a:t>IoT</a:t>
              </a:r>
              <a:r>
                <a:rPr lang="en-US" sz="2000" dirty="0">
                  <a:solidFill>
                    <a:schemeClr val="bg1"/>
                  </a:solidFill>
                  <a:latin typeface="+mj-lt"/>
                  <a:ea typeface="Segoe UI" pitchFamily="34" charset="0"/>
                  <a:cs typeface="Segoe UI" pitchFamily="34" charset="0"/>
                </a:rPr>
                <a:t>) </a:t>
              </a:r>
            </a:p>
          </p:txBody>
        </p:sp>
        <p:sp>
          <p:nvSpPr>
            <p:cNvPr id="38" name="Freeform: Shape 37"/>
            <p:cNvSpPr/>
            <p:nvPr/>
          </p:nvSpPr>
          <p:spPr bwMode="auto">
            <a:xfrm>
              <a:off x="4283650" y="2801323"/>
              <a:ext cx="6963058"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0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1386205 w 7704139"/>
                <a:gd name="connsiteY4" fmla="*/ 925190 h 940196"/>
                <a:gd name="connsiteX5" fmla="*/ 1386205 w 7704139"/>
                <a:gd name="connsiteY5" fmla="*/ 468250 h 940196"/>
                <a:gd name="connsiteX6" fmla="*/ 1386205 w 7704139"/>
                <a:gd name="connsiteY6" fmla="*/ 461293 h 940196"/>
                <a:gd name="connsiteX7" fmla="*/ 1376590 w 7704139"/>
                <a:gd name="connsiteY7" fmla="*/ 461293 h 940196"/>
                <a:gd name="connsiteX8" fmla="*/ 740093 w 7704139"/>
                <a:gd name="connsiteY8"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636497 w 6964046"/>
                <a:gd name="connsiteY6" fmla="*/ 461293 h 940196"/>
                <a:gd name="connsiteX7" fmla="*/ 0 w 6964046"/>
                <a:gd name="connsiteY7"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0 w 6964046"/>
                <a:gd name="connsiteY6"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0 w 6964046"/>
                <a:gd name="connsiteY5" fmla="*/ 776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4046" h="940196">
                  <a:moveTo>
                    <a:pt x="0" y="776"/>
                  </a:moveTo>
                  <a:lnTo>
                    <a:pt x="6964046" y="0"/>
                  </a:lnTo>
                  <a:lnTo>
                    <a:pt x="6964046" y="940196"/>
                  </a:lnTo>
                  <a:lnTo>
                    <a:pt x="646112" y="925190"/>
                  </a:lnTo>
                  <a:lnTo>
                    <a:pt x="646112" y="468250"/>
                  </a:lnTo>
                  <a:lnTo>
                    <a:pt x="0" y="776"/>
                  </a:lnTo>
                  <a:close/>
                </a:path>
              </a:pathLst>
            </a:custGeom>
            <a:solidFill>
              <a:srgbClr val="FF8C0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Workload optimization </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IaaS – PaaS, Application re-architecture)</a:t>
              </a:r>
              <a:endParaRPr lang="en-US" sz="2448" dirty="0">
                <a:solidFill>
                  <a:schemeClr val="bg1"/>
                </a:solidFill>
                <a:latin typeface="+mj-lt"/>
                <a:ea typeface="Segoe UI" pitchFamily="34" charset="0"/>
                <a:cs typeface="Segoe UI" pitchFamily="34" charset="0"/>
              </a:endParaRPr>
            </a:p>
          </p:txBody>
        </p:sp>
        <p:sp>
          <p:nvSpPr>
            <p:cNvPr id="40" name="Freeform: Shape 39"/>
            <p:cNvSpPr/>
            <p:nvPr/>
          </p:nvSpPr>
          <p:spPr bwMode="auto">
            <a:xfrm>
              <a:off x="5563472" y="4638504"/>
              <a:ext cx="5692761" cy="94284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480578 h 940196"/>
                <a:gd name="connsiteX5" fmla="*/ 70962 w 7704139"/>
                <a:gd name="connsiteY5" fmla="*/ 940195 h 940196"/>
                <a:gd name="connsiteX6" fmla="*/ 2656682 w 7704139"/>
                <a:gd name="connsiteY6" fmla="*/ 940195 h 940196"/>
                <a:gd name="connsiteX7" fmla="*/ 2656682 w 7704139"/>
                <a:gd name="connsiteY7" fmla="*/ 481497 h 940196"/>
                <a:gd name="connsiteX8" fmla="*/ 2656682 w 7704139"/>
                <a:gd name="connsiteY8" fmla="*/ 476298 h 940196"/>
                <a:gd name="connsiteX9" fmla="*/ 2649497 w 7704139"/>
                <a:gd name="connsiteY9" fmla="*/ 476298 h 940196"/>
                <a:gd name="connsiteX10" fmla="*/ 2010570 w 7704139"/>
                <a:gd name="connsiteY10"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940195 h 940196"/>
                <a:gd name="connsiteX5" fmla="*/ 2656682 w 7704139"/>
                <a:gd name="connsiteY5" fmla="*/ 940195 h 940196"/>
                <a:gd name="connsiteX6" fmla="*/ 2656682 w 7704139"/>
                <a:gd name="connsiteY6" fmla="*/ 481497 h 940196"/>
                <a:gd name="connsiteX7" fmla="*/ 2656682 w 7704139"/>
                <a:gd name="connsiteY7" fmla="*/ 476298 h 940196"/>
                <a:gd name="connsiteX8" fmla="*/ 2649497 w 7704139"/>
                <a:gd name="connsiteY8" fmla="*/ 476298 h 940196"/>
                <a:gd name="connsiteX9" fmla="*/ 2010570 w 7704139"/>
                <a:gd name="connsiteY9" fmla="*/ 14023 h 940196"/>
                <a:gd name="connsiteX0" fmla="*/ 1939608 w 7633177"/>
                <a:gd name="connsiteY0" fmla="*/ 14023 h 940196"/>
                <a:gd name="connsiteX1" fmla="*/ 7633177 w 7633177"/>
                <a:gd name="connsiteY1" fmla="*/ 0 h 940196"/>
                <a:gd name="connsiteX2" fmla="*/ 7633177 w 7633177"/>
                <a:gd name="connsiteY2" fmla="*/ 940196 h 940196"/>
                <a:gd name="connsiteX3" fmla="*/ 0 w 7633177"/>
                <a:gd name="connsiteY3" fmla="*/ 940195 h 940196"/>
                <a:gd name="connsiteX4" fmla="*/ 2585720 w 7633177"/>
                <a:gd name="connsiteY4" fmla="*/ 940195 h 940196"/>
                <a:gd name="connsiteX5" fmla="*/ 2585720 w 7633177"/>
                <a:gd name="connsiteY5" fmla="*/ 481497 h 940196"/>
                <a:gd name="connsiteX6" fmla="*/ 2585720 w 7633177"/>
                <a:gd name="connsiteY6" fmla="*/ 476298 h 940196"/>
                <a:gd name="connsiteX7" fmla="*/ 2578535 w 7633177"/>
                <a:gd name="connsiteY7" fmla="*/ 476298 h 940196"/>
                <a:gd name="connsiteX8" fmla="*/ 1939608 w 7633177"/>
                <a:gd name="connsiteY8"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638927 w 5693569"/>
                <a:gd name="connsiteY6" fmla="*/ 476298 h 940196"/>
                <a:gd name="connsiteX7" fmla="*/ 0 w 5693569"/>
                <a:gd name="connsiteY7"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50875 w 5693569"/>
                <a:gd name="connsiteY5" fmla="*/ 471550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60400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0875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4374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74373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3569" h="940196">
                  <a:moveTo>
                    <a:pt x="0" y="14023"/>
                  </a:moveTo>
                  <a:lnTo>
                    <a:pt x="5693569" y="0"/>
                  </a:lnTo>
                  <a:lnTo>
                    <a:pt x="5693569" y="940196"/>
                  </a:lnTo>
                  <a:lnTo>
                    <a:pt x="646112" y="940195"/>
                  </a:lnTo>
                  <a:cubicBezTo>
                    <a:pt x="649287" y="787296"/>
                    <a:pt x="640557" y="575041"/>
                    <a:pt x="646113" y="467251"/>
                  </a:cubicBezTo>
                  <a:cubicBezTo>
                    <a:pt x="433123" y="320133"/>
                    <a:pt x="220133" y="180135"/>
                    <a:pt x="0" y="14023"/>
                  </a:cubicBezTo>
                  <a:close/>
                </a:path>
              </a:pathLst>
            </a:custGeom>
            <a:solidFill>
              <a:schemeClr val="tx1">
                <a:lumMod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Assessment &amp; Migration</a:t>
              </a:r>
            </a:p>
            <a:p>
              <a:pPr algn="ctr" defTabSz="950846"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(Lift &amp; Shift, Redeploy, DR)</a:t>
              </a:r>
            </a:p>
          </p:txBody>
        </p:sp>
        <p:grpSp>
          <p:nvGrpSpPr>
            <p:cNvPr id="23" name="Group 22"/>
            <p:cNvGrpSpPr/>
            <p:nvPr/>
          </p:nvGrpSpPr>
          <p:grpSpPr>
            <a:xfrm>
              <a:off x="1078869" y="1886549"/>
              <a:ext cx="3207639" cy="921591"/>
              <a:chOff x="1078156" y="1886330"/>
              <a:chExt cx="3208094" cy="921722"/>
            </a:xfrm>
          </p:grpSpPr>
          <p:sp>
            <p:nvSpPr>
              <p:cNvPr id="100" name="Freeform: Shape 99"/>
              <p:cNvSpPr/>
              <p:nvPr/>
            </p:nvSpPr>
            <p:spPr bwMode="auto">
              <a:xfrm>
                <a:off x="1078156" y="1901898"/>
                <a:ext cx="1200849" cy="906154"/>
              </a:xfrm>
              <a:custGeom>
                <a:avLst/>
                <a:gdLst>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315 w 1200849"/>
                  <a:gd name="connsiteY8" fmla="*/ 0 h 921721"/>
                  <a:gd name="connsiteX9" fmla="*/ 4321 w 1200849"/>
                  <a:gd name="connsiteY9" fmla="*/ 18061 h 921721"/>
                  <a:gd name="connsiteX10" fmla="*/ 4561 w 1200849"/>
                  <a:gd name="connsiteY10" fmla="*/ 18238 h 921721"/>
                  <a:gd name="connsiteX11" fmla="*/ 2269 w 1200849"/>
                  <a:gd name="connsiteY11" fmla="*/ 18250 h 921721"/>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252 w 1200849"/>
                  <a:gd name="connsiteY8" fmla="*/ 25092 h 921721"/>
                  <a:gd name="connsiteX9" fmla="*/ 2315 w 1200849"/>
                  <a:gd name="connsiteY9" fmla="*/ 0 h 921721"/>
                  <a:gd name="connsiteX10" fmla="*/ 4321 w 1200849"/>
                  <a:gd name="connsiteY10" fmla="*/ 18061 h 921721"/>
                  <a:gd name="connsiteX11" fmla="*/ 4561 w 1200849"/>
                  <a:gd name="connsiteY11" fmla="*/ 18238 h 921721"/>
                  <a:gd name="connsiteX12" fmla="*/ 2315 w 1200849"/>
                  <a:gd name="connsiteY12" fmla="*/ 0 h 921721"/>
                  <a:gd name="connsiteX0" fmla="*/ 2252 w 1200849"/>
                  <a:gd name="connsiteY0" fmla="*/ 7031 h 903660"/>
                  <a:gd name="connsiteX1" fmla="*/ 450463 w 1200849"/>
                  <a:gd name="connsiteY1" fmla="*/ 328563 h 903660"/>
                  <a:gd name="connsiteX2" fmla="*/ 596041 w 1200849"/>
                  <a:gd name="connsiteY2" fmla="*/ 435774 h 903660"/>
                  <a:gd name="connsiteX3" fmla="*/ 623345 w 1200849"/>
                  <a:gd name="connsiteY3" fmla="*/ 456896 h 903660"/>
                  <a:gd name="connsiteX4" fmla="*/ 623345 w 1200849"/>
                  <a:gd name="connsiteY4" fmla="*/ 902883 h 903660"/>
                  <a:gd name="connsiteX5" fmla="*/ 1199844 w 1200849"/>
                  <a:gd name="connsiteY5" fmla="*/ 902883 h 903660"/>
                  <a:gd name="connsiteX6" fmla="*/ 1200849 w 1200849"/>
                  <a:gd name="connsiteY6" fmla="*/ 903660 h 903660"/>
                  <a:gd name="connsiteX7" fmla="*/ 0 w 1200849"/>
                  <a:gd name="connsiteY7" fmla="*/ 903660 h 903660"/>
                  <a:gd name="connsiteX8" fmla="*/ 2252 w 1200849"/>
                  <a:gd name="connsiteY8" fmla="*/ 7031 h 903660"/>
                  <a:gd name="connsiteX9" fmla="*/ 4561 w 1200849"/>
                  <a:gd name="connsiteY9" fmla="*/ 177 h 903660"/>
                  <a:gd name="connsiteX10" fmla="*/ 4321 w 1200849"/>
                  <a:gd name="connsiteY10" fmla="*/ 0 h 903660"/>
                  <a:gd name="connsiteX11" fmla="*/ 4561 w 1200849"/>
                  <a:gd name="connsiteY11" fmla="*/ 177 h 903660"/>
                  <a:gd name="connsiteX0" fmla="*/ 2252 w 1200849"/>
                  <a:gd name="connsiteY0" fmla="*/ 0 h 896629"/>
                  <a:gd name="connsiteX1" fmla="*/ 450463 w 1200849"/>
                  <a:gd name="connsiteY1" fmla="*/ 321532 h 896629"/>
                  <a:gd name="connsiteX2" fmla="*/ 596041 w 1200849"/>
                  <a:gd name="connsiteY2" fmla="*/ 428743 h 896629"/>
                  <a:gd name="connsiteX3" fmla="*/ 623345 w 1200849"/>
                  <a:gd name="connsiteY3" fmla="*/ 449865 h 896629"/>
                  <a:gd name="connsiteX4" fmla="*/ 623345 w 1200849"/>
                  <a:gd name="connsiteY4" fmla="*/ 895852 h 896629"/>
                  <a:gd name="connsiteX5" fmla="*/ 1199844 w 1200849"/>
                  <a:gd name="connsiteY5" fmla="*/ 895852 h 896629"/>
                  <a:gd name="connsiteX6" fmla="*/ 1200849 w 1200849"/>
                  <a:gd name="connsiteY6" fmla="*/ 896629 h 896629"/>
                  <a:gd name="connsiteX7" fmla="*/ 0 w 1200849"/>
                  <a:gd name="connsiteY7" fmla="*/ 896629 h 896629"/>
                  <a:gd name="connsiteX8" fmla="*/ 2252 w 1200849"/>
                  <a:gd name="connsiteY8" fmla="*/ 0 h 896629"/>
                  <a:gd name="connsiteX0" fmla="*/ 2252 w 1200849"/>
                  <a:gd name="connsiteY0" fmla="*/ 0 h 906154"/>
                  <a:gd name="connsiteX1" fmla="*/ 450463 w 1200849"/>
                  <a:gd name="connsiteY1" fmla="*/ 331057 h 906154"/>
                  <a:gd name="connsiteX2" fmla="*/ 596041 w 1200849"/>
                  <a:gd name="connsiteY2" fmla="*/ 438268 h 906154"/>
                  <a:gd name="connsiteX3" fmla="*/ 623345 w 1200849"/>
                  <a:gd name="connsiteY3" fmla="*/ 459390 h 906154"/>
                  <a:gd name="connsiteX4" fmla="*/ 623345 w 1200849"/>
                  <a:gd name="connsiteY4" fmla="*/ 905377 h 906154"/>
                  <a:gd name="connsiteX5" fmla="*/ 1199844 w 1200849"/>
                  <a:gd name="connsiteY5" fmla="*/ 905377 h 906154"/>
                  <a:gd name="connsiteX6" fmla="*/ 1200849 w 1200849"/>
                  <a:gd name="connsiteY6" fmla="*/ 906154 h 906154"/>
                  <a:gd name="connsiteX7" fmla="*/ 0 w 1200849"/>
                  <a:gd name="connsiteY7" fmla="*/ 906154 h 906154"/>
                  <a:gd name="connsiteX8" fmla="*/ 2252 w 1200849"/>
                  <a:gd name="connsiteY8" fmla="*/ 0 h 9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849" h="906154">
                    <a:moveTo>
                      <a:pt x="2252" y="0"/>
                    </a:moveTo>
                    <a:lnTo>
                      <a:pt x="450463" y="331057"/>
                    </a:lnTo>
                    <a:lnTo>
                      <a:pt x="596041" y="438268"/>
                    </a:lnTo>
                    <a:lnTo>
                      <a:pt x="623345" y="459390"/>
                    </a:lnTo>
                    <a:lnTo>
                      <a:pt x="623345" y="905377"/>
                    </a:lnTo>
                    <a:lnTo>
                      <a:pt x="1199844" y="905377"/>
                    </a:lnTo>
                    <a:lnTo>
                      <a:pt x="1200849" y="906154"/>
                    </a:lnTo>
                    <a:lnTo>
                      <a:pt x="0" y="906154"/>
                    </a:lnTo>
                    <a:cubicBezTo>
                      <a:pt x="751" y="607278"/>
                      <a:pt x="1501" y="298876"/>
                      <a:pt x="2252"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698942" y="2343376"/>
                <a:ext cx="2587308" cy="4638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Data 25"/>
              <p:cNvSpPr/>
              <p:nvPr/>
            </p:nvSpPr>
            <p:spPr bwMode="auto">
              <a:xfrm flipH="1">
                <a:off x="1080826" y="1886330"/>
                <a:ext cx="3204081"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26"/>
                  <a:gd name="connsiteY0" fmla="*/ 10000 h 10000"/>
                  <a:gd name="connsiteX1" fmla="*/ 2000 w 9926"/>
                  <a:gd name="connsiteY1" fmla="*/ 0 h 10000"/>
                  <a:gd name="connsiteX2" fmla="*/ 9926 w 9926"/>
                  <a:gd name="connsiteY2" fmla="*/ 102 h 10000"/>
                  <a:gd name="connsiteX3" fmla="*/ 8000 w 9926"/>
                  <a:gd name="connsiteY3" fmla="*/ 10000 h 10000"/>
                  <a:gd name="connsiteX4" fmla="*/ 0 w 9926"/>
                  <a:gd name="connsiteY4" fmla="*/ 10000 h 10000"/>
                  <a:gd name="connsiteX0" fmla="*/ 0 w 10030"/>
                  <a:gd name="connsiteY0" fmla="*/ 10000 h 10000"/>
                  <a:gd name="connsiteX1" fmla="*/ 2015 w 10030"/>
                  <a:gd name="connsiteY1" fmla="*/ 0 h 10000"/>
                  <a:gd name="connsiteX2" fmla="*/ 10030 w 10030"/>
                  <a:gd name="connsiteY2" fmla="*/ 306 h 10000"/>
                  <a:gd name="connsiteX3" fmla="*/ 8060 w 10030"/>
                  <a:gd name="connsiteY3" fmla="*/ 10000 h 10000"/>
                  <a:gd name="connsiteX4" fmla="*/ 0 w 10030"/>
                  <a:gd name="connsiteY4" fmla="*/ 10000 h 10000"/>
                  <a:gd name="connsiteX0" fmla="*/ 0 w 9978"/>
                  <a:gd name="connsiteY0" fmla="*/ 10000 h 10000"/>
                  <a:gd name="connsiteX1" fmla="*/ 2015 w 9978"/>
                  <a:gd name="connsiteY1" fmla="*/ 0 h 10000"/>
                  <a:gd name="connsiteX2" fmla="*/ 9978 w 9978"/>
                  <a:gd name="connsiteY2" fmla="*/ 357 h 10000"/>
                  <a:gd name="connsiteX3" fmla="*/ 8060 w 9978"/>
                  <a:gd name="connsiteY3" fmla="*/ 10000 h 10000"/>
                  <a:gd name="connsiteX4" fmla="*/ 0 w 9978"/>
                  <a:gd name="connsiteY4" fmla="*/ 10000 h 10000"/>
                  <a:gd name="connsiteX0" fmla="*/ 0 w 10007"/>
                  <a:gd name="connsiteY0" fmla="*/ 10000 h 10000"/>
                  <a:gd name="connsiteX1" fmla="*/ 2019 w 10007"/>
                  <a:gd name="connsiteY1" fmla="*/ 0 h 10000"/>
                  <a:gd name="connsiteX2" fmla="*/ 10007 w 10007"/>
                  <a:gd name="connsiteY2" fmla="*/ 306 h 10000"/>
                  <a:gd name="connsiteX3" fmla="*/ 8078 w 10007"/>
                  <a:gd name="connsiteY3" fmla="*/ 10000 h 10000"/>
                  <a:gd name="connsiteX4" fmla="*/ 0 w 10007"/>
                  <a:gd name="connsiteY4" fmla="*/ 10000 h 10000"/>
                  <a:gd name="connsiteX0" fmla="*/ 0 w 10014"/>
                  <a:gd name="connsiteY0" fmla="*/ 10000 h 10000"/>
                  <a:gd name="connsiteX1" fmla="*/ 2019 w 10014"/>
                  <a:gd name="connsiteY1" fmla="*/ 0 h 10000"/>
                  <a:gd name="connsiteX2" fmla="*/ 10014 w 10014"/>
                  <a:gd name="connsiteY2" fmla="*/ 306 h 10000"/>
                  <a:gd name="connsiteX3" fmla="*/ 8078 w 10014"/>
                  <a:gd name="connsiteY3" fmla="*/ 10000 h 10000"/>
                  <a:gd name="connsiteX4" fmla="*/ 0 w 1001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00">
                    <a:moveTo>
                      <a:pt x="0" y="10000"/>
                    </a:moveTo>
                    <a:lnTo>
                      <a:pt x="2019" y="0"/>
                    </a:lnTo>
                    <a:lnTo>
                      <a:pt x="10014" y="306"/>
                    </a:lnTo>
                    <a:lnTo>
                      <a:pt x="8078" y="10000"/>
                    </a:lnTo>
                    <a:lnTo>
                      <a:pt x="0" y="1000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069344" y="2802100"/>
              <a:ext cx="4793225" cy="2779888"/>
              <a:chOff x="1068630" y="2802010"/>
              <a:chExt cx="4793905" cy="2780283"/>
            </a:xfrm>
          </p:grpSpPr>
          <p:sp>
            <p:nvSpPr>
              <p:cNvPr id="90" name="Freeform: Shape 89"/>
              <p:cNvSpPr/>
              <p:nvPr/>
            </p:nvSpPr>
            <p:spPr bwMode="auto">
              <a:xfrm>
                <a:off x="1068630" y="2807273"/>
                <a:ext cx="4793905" cy="2775020"/>
              </a:xfrm>
              <a:custGeom>
                <a:avLst/>
                <a:gdLst>
                  <a:gd name="connsiteX0" fmla="*/ 6969 w 4793905"/>
                  <a:gd name="connsiteY0" fmla="*/ 0 h 2775020"/>
                  <a:gd name="connsiteX1" fmla="*/ 1206811 w 4793905"/>
                  <a:gd name="connsiteY1" fmla="*/ 0 h 2775020"/>
                  <a:gd name="connsiteX2" fmla="*/ 4793905 w 4793905"/>
                  <a:gd name="connsiteY2" fmla="*/ 2775020 h 2775020"/>
                  <a:gd name="connsiteX3" fmla="*/ 0 w 4793905"/>
                  <a:gd name="connsiteY3" fmla="*/ 2775020 h 2775020"/>
                </a:gdLst>
                <a:ahLst/>
                <a:cxnLst>
                  <a:cxn ang="0">
                    <a:pos x="connsiteX0" y="connsiteY0"/>
                  </a:cxn>
                  <a:cxn ang="0">
                    <a:pos x="connsiteX1" y="connsiteY1"/>
                  </a:cxn>
                  <a:cxn ang="0">
                    <a:pos x="connsiteX2" y="connsiteY2"/>
                  </a:cxn>
                  <a:cxn ang="0">
                    <a:pos x="connsiteX3" y="connsiteY3"/>
                  </a:cxn>
                </a:cxnLst>
                <a:rect l="l" t="t" r="r" b="b"/>
                <a:pathLst>
                  <a:path w="4793905" h="2775020">
                    <a:moveTo>
                      <a:pt x="6969" y="0"/>
                    </a:moveTo>
                    <a:lnTo>
                      <a:pt x="1206811" y="0"/>
                    </a:lnTo>
                    <a:lnTo>
                      <a:pt x="4793905" y="2775020"/>
                    </a:lnTo>
                    <a:lnTo>
                      <a:pt x="0" y="277502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343784" y="3262527"/>
                <a:ext cx="2585404"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Data 29"/>
              <p:cNvSpPr/>
              <p:nvPr/>
            </p:nvSpPr>
            <p:spPr bwMode="auto">
              <a:xfrm flipH="1">
                <a:off x="1698942" y="2802010"/>
                <a:ext cx="3229293"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29"/>
                  <a:gd name="connsiteY0" fmla="*/ 9949 h 10000"/>
                  <a:gd name="connsiteX1" fmla="*/ 2029 w 10029"/>
                  <a:gd name="connsiteY1" fmla="*/ 0 h 10000"/>
                  <a:gd name="connsiteX2" fmla="*/ 10029 w 10029"/>
                  <a:gd name="connsiteY2" fmla="*/ 0 h 10000"/>
                  <a:gd name="connsiteX3" fmla="*/ 8029 w 10029"/>
                  <a:gd name="connsiteY3" fmla="*/ 10000 h 10000"/>
                  <a:gd name="connsiteX4" fmla="*/ 0 w 10029"/>
                  <a:gd name="connsiteY4" fmla="*/ 9949 h 10000"/>
                  <a:gd name="connsiteX0" fmla="*/ 0 w 10007"/>
                  <a:gd name="connsiteY0" fmla="*/ 10051 h 10051"/>
                  <a:gd name="connsiteX1" fmla="*/ 2007 w 10007"/>
                  <a:gd name="connsiteY1" fmla="*/ 0 h 10051"/>
                  <a:gd name="connsiteX2" fmla="*/ 10007 w 10007"/>
                  <a:gd name="connsiteY2" fmla="*/ 0 h 10051"/>
                  <a:gd name="connsiteX3" fmla="*/ 8007 w 10007"/>
                  <a:gd name="connsiteY3" fmla="*/ 10000 h 10051"/>
                  <a:gd name="connsiteX4" fmla="*/ 0 w 10007"/>
                  <a:gd name="connsiteY4" fmla="*/ 10051 h 10051"/>
                  <a:gd name="connsiteX0" fmla="*/ 0 w 10000"/>
                  <a:gd name="connsiteY0" fmla="*/ 9949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994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49"/>
                    </a:moveTo>
                    <a:lnTo>
                      <a:pt x="2000" y="0"/>
                    </a:lnTo>
                    <a:lnTo>
                      <a:pt x="10000" y="0"/>
                    </a:lnTo>
                    <a:lnTo>
                      <a:pt x="8000" y="10000"/>
                    </a:lnTo>
                    <a:lnTo>
                      <a:pt x="0" y="9949"/>
                    </a:lnTo>
                    <a:close/>
                  </a:path>
                </a:pathLst>
              </a:custGeom>
              <a:solidFill>
                <a:srgbClr val="BF6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Freeform: Shape 38"/>
            <p:cNvSpPr/>
            <p:nvPr/>
          </p:nvSpPr>
          <p:spPr bwMode="auto">
            <a:xfrm>
              <a:off x="4928401" y="3712758"/>
              <a:ext cx="6327832" cy="95199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0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2016602 w 7704139"/>
                <a:gd name="connsiteY4" fmla="*/ 934456 h 940196"/>
                <a:gd name="connsiteX5" fmla="*/ 2016602 w 7704139"/>
                <a:gd name="connsiteY5" fmla="*/ 472233 h 940196"/>
                <a:gd name="connsiteX6" fmla="*/ 2026285 w 7704139"/>
                <a:gd name="connsiteY6" fmla="*/ 472233 h 940196"/>
                <a:gd name="connsiteX7" fmla="*/ 1380172 w 7704139"/>
                <a:gd name="connsiteY7" fmla="*/ 4759 h 940196"/>
                <a:gd name="connsiteX0" fmla="*/ 0 w 6323967"/>
                <a:gd name="connsiteY0" fmla="*/ 4759 h 940196"/>
                <a:gd name="connsiteX1" fmla="*/ 6323967 w 6323967"/>
                <a:gd name="connsiteY1" fmla="*/ 0 h 940196"/>
                <a:gd name="connsiteX2" fmla="*/ 6323967 w 6323967"/>
                <a:gd name="connsiteY2" fmla="*/ 940196 h 940196"/>
                <a:gd name="connsiteX3" fmla="*/ 636430 w 6323967"/>
                <a:gd name="connsiteY3" fmla="*/ 934456 h 940196"/>
                <a:gd name="connsiteX4" fmla="*/ 636430 w 6323967"/>
                <a:gd name="connsiteY4" fmla="*/ 472233 h 940196"/>
                <a:gd name="connsiteX5" fmla="*/ 646113 w 6323967"/>
                <a:gd name="connsiteY5" fmla="*/ 472233 h 940196"/>
                <a:gd name="connsiteX6" fmla="*/ 0 w 6323967"/>
                <a:gd name="connsiteY6" fmla="*/ 4759 h 940196"/>
                <a:gd name="connsiteX0" fmla="*/ 0 w 6328729"/>
                <a:gd name="connsiteY0" fmla="*/ 9462 h 940196"/>
                <a:gd name="connsiteX1" fmla="*/ 6328729 w 6328729"/>
                <a:gd name="connsiteY1" fmla="*/ 0 h 940196"/>
                <a:gd name="connsiteX2" fmla="*/ 6328729 w 6328729"/>
                <a:gd name="connsiteY2" fmla="*/ 940196 h 940196"/>
                <a:gd name="connsiteX3" fmla="*/ 641192 w 6328729"/>
                <a:gd name="connsiteY3" fmla="*/ 934456 h 940196"/>
                <a:gd name="connsiteX4" fmla="*/ 641192 w 6328729"/>
                <a:gd name="connsiteY4" fmla="*/ 472233 h 940196"/>
                <a:gd name="connsiteX5" fmla="*/ 650875 w 6328729"/>
                <a:gd name="connsiteY5" fmla="*/ 472233 h 940196"/>
                <a:gd name="connsiteX6" fmla="*/ 0 w 6328729"/>
                <a:gd name="connsiteY6" fmla="*/ 9462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8729" h="940196">
                  <a:moveTo>
                    <a:pt x="0" y="9462"/>
                  </a:moveTo>
                  <a:lnTo>
                    <a:pt x="6328729" y="0"/>
                  </a:lnTo>
                  <a:lnTo>
                    <a:pt x="6328729" y="940196"/>
                  </a:lnTo>
                  <a:lnTo>
                    <a:pt x="641192" y="934456"/>
                  </a:lnTo>
                  <a:lnTo>
                    <a:pt x="641192" y="472233"/>
                  </a:lnTo>
                  <a:lnTo>
                    <a:pt x="650875" y="472233"/>
                  </a:lnTo>
                  <a:lnTo>
                    <a:pt x="0" y="9462"/>
                  </a:lnTo>
                  <a:close/>
                </a:path>
              </a:pathLst>
            </a:cu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Cloud workload management services</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Monitoring, Support, Security)</a:t>
              </a:r>
            </a:p>
            <a:p>
              <a:pPr algn="ctr" defTabSz="950846" fontAlgn="base">
                <a:lnSpc>
                  <a:spcPct val="90000"/>
                </a:lnSpc>
                <a:spcBef>
                  <a:spcPct val="0"/>
                </a:spcBef>
                <a:spcAft>
                  <a:spcPct val="0"/>
                </a:spcAft>
              </a:pPr>
              <a:endParaRPr lang="en-US" sz="2448" dirty="0">
                <a:solidFill>
                  <a:schemeClr val="bg1"/>
                </a:solidFill>
                <a:latin typeface="+mj-lt"/>
                <a:ea typeface="Segoe UI" pitchFamily="34" charset="0"/>
                <a:cs typeface="Segoe UI" pitchFamily="34" charset="0"/>
              </a:endParaRPr>
            </a:p>
          </p:txBody>
        </p:sp>
        <p:grpSp>
          <p:nvGrpSpPr>
            <p:cNvPr id="19" name="Group 18"/>
            <p:cNvGrpSpPr/>
            <p:nvPr/>
          </p:nvGrpSpPr>
          <p:grpSpPr>
            <a:xfrm>
              <a:off x="1078868" y="3715989"/>
              <a:ext cx="4793225" cy="1866000"/>
              <a:chOff x="1078156" y="4299378"/>
              <a:chExt cx="4793905" cy="1866265"/>
            </a:xfrm>
          </p:grpSpPr>
          <p:sp>
            <p:nvSpPr>
              <p:cNvPr id="93" name="Freeform: Shape 92"/>
              <p:cNvSpPr/>
              <p:nvPr/>
            </p:nvSpPr>
            <p:spPr bwMode="auto">
              <a:xfrm>
                <a:off x="1078156" y="4299378"/>
                <a:ext cx="4793905" cy="1866265"/>
              </a:xfrm>
              <a:custGeom>
                <a:avLst/>
                <a:gdLst>
                  <a:gd name="connsiteX0" fmla="*/ 4592 w 4793905"/>
                  <a:gd name="connsiteY0" fmla="*/ 0 h 1828165"/>
                  <a:gd name="connsiteX1" fmla="*/ 2430751 w 4793905"/>
                  <a:gd name="connsiteY1" fmla="*/ 0 h 1828165"/>
                  <a:gd name="connsiteX2" fmla="*/ 4793905 w 4793905"/>
                  <a:gd name="connsiteY2" fmla="*/ 1828165 h 1828165"/>
                  <a:gd name="connsiteX3" fmla="*/ 0 w 4793905"/>
                  <a:gd name="connsiteY3" fmla="*/ 1828165 h 1828165"/>
                  <a:gd name="connsiteX0" fmla="*/ 4592 w 4793905"/>
                  <a:gd name="connsiteY0" fmla="*/ 23812 h 1851977"/>
                  <a:gd name="connsiteX1" fmla="*/ 2435514 w 4793905"/>
                  <a:gd name="connsiteY1" fmla="*/ 0 h 1851977"/>
                  <a:gd name="connsiteX2" fmla="*/ 4793905 w 4793905"/>
                  <a:gd name="connsiteY2" fmla="*/ 1851977 h 1851977"/>
                  <a:gd name="connsiteX3" fmla="*/ 0 w 4793905"/>
                  <a:gd name="connsiteY3" fmla="*/ 1851977 h 1851977"/>
                  <a:gd name="connsiteX4" fmla="*/ 4592 w 4793905"/>
                  <a:gd name="connsiteY4" fmla="*/ 23812 h 1851977"/>
                  <a:gd name="connsiteX0" fmla="*/ 9354 w 4793905"/>
                  <a:gd name="connsiteY0" fmla="*/ 0 h 1866265"/>
                  <a:gd name="connsiteX1" fmla="*/ 2435514 w 4793905"/>
                  <a:gd name="connsiteY1" fmla="*/ 14288 h 1866265"/>
                  <a:gd name="connsiteX2" fmla="*/ 4793905 w 4793905"/>
                  <a:gd name="connsiteY2" fmla="*/ 1866265 h 1866265"/>
                  <a:gd name="connsiteX3" fmla="*/ 0 w 4793905"/>
                  <a:gd name="connsiteY3" fmla="*/ 1866265 h 1866265"/>
                  <a:gd name="connsiteX4" fmla="*/ 9354 w 4793905"/>
                  <a:gd name="connsiteY4" fmla="*/ 0 h 186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3905" h="1866265">
                    <a:moveTo>
                      <a:pt x="9354" y="0"/>
                    </a:moveTo>
                    <a:lnTo>
                      <a:pt x="2435514" y="14288"/>
                    </a:lnTo>
                    <a:lnTo>
                      <a:pt x="4793905" y="1866265"/>
                    </a:lnTo>
                    <a:lnTo>
                      <a:pt x="0" y="1866265"/>
                    </a:lnTo>
                    <a:cubicBezTo>
                      <a:pt x="1531" y="1256877"/>
                      <a:pt x="7823" y="609388"/>
                      <a:pt x="935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348548" y="4309772"/>
                <a:ext cx="3230562" cy="938503"/>
                <a:chOff x="2339022" y="4319960"/>
                <a:chExt cx="3230562" cy="938503"/>
              </a:xfrm>
            </p:grpSpPr>
            <p:sp>
              <p:nvSpPr>
                <p:cNvPr id="32" name="Flowchart: Data 31"/>
                <p:cNvSpPr/>
                <p:nvPr/>
              </p:nvSpPr>
              <p:spPr bwMode="auto">
                <a:xfrm flipH="1">
                  <a:off x="2339022" y="4319960"/>
                  <a:ext cx="3230562" cy="467474"/>
                </a:xfrm>
                <a:prstGeom prst="flowChartInputOutpu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4181" y="4785760"/>
                  <a:ext cx="2585720" cy="4727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p:cNvGrpSpPr/>
            <p:nvPr/>
          </p:nvGrpSpPr>
          <p:grpSpPr>
            <a:xfrm>
              <a:off x="1078869" y="4657551"/>
              <a:ext cx="5130623" cy="924437"/>
              <a:chOff x="1078156" y="4657725"/>
              <a:chExt cx="5131351" cy="924568"/>
            </a:xfrm>
          </p:grpSpPr>
          <p:sp>
            <p:nvSpPr>
              <p:cNvPr id="91" name="Freeform: Shape 90"/>
              <p:cNvSpPr/>
              <p:nvPr/>
            </p:nvSpPr>
            <p:spPr bwMode="auto">
              <a:xfrm>
                <a:off x="1078156" y="4661860"/>
                <a:ext cx="4793905" cy="920433"/>
              </a:xfrm>
              <a:custGeom>
                <a:avLst/>
                <a:gdLst>
                  <a:gd name="connsiteX0" fmla="*/ 2649044 w 4793905"/>
                  <a:gd name="connsiteY0" fmla="*/ 0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0 h 926172"/>
                  <a:gd name="connsiteX1" fmla="*/ 3590883 w 4793905"/>
                  <a:gd name="connsiteY1" fmla="*/ 9772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49044 w 4793905"/>
                  <a:gd name="connsiteY0" fmla="*/ 0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58569 w 4793905"/>
                  <a:gd name="connsiteY0" fmla="*/ 9614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58569 w 4793905"/>
                  <a:gd name="connsiteY5" fmla="*/ 9614 h 9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905" h="926172">
                    <a:moveTo>
                      <a:pt x="2658569" y="9614"/>
                    </a:moveTo>
                    <a:lnTo>
                      <a:pt x="3605170" y="2635"/>
                    </a:lnTo>
                    <a:lnTo>
                      <a:pt x="4793905" y="926172"/>
                    </a:lnTo>
                    <a:lnTo>
                      <a:pt x="0" y="926172"/>
                    </a:lnTo>
                    <a:cubicBezTo>
                      <a:pt x="775" y="617448"/>
                      <a:pt x="1551" y="308724"/>
                      <a:pt x="2326" y="0"/>
                    </a:cubicBezTo>
                    <a:lnTo>
                      <a:pt x="2658569" y="9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Data 33"/>
              <p:cNvSpPr/>
              <p:nvPr/>
            </p:nvSpPr>
            <p:spPr bwMode="auto">
              <a:xfrm flipH="1">
                <a:off x="2993159" y="4657725"/>
                <a:ext cx="3216348" cy="45568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6"/>
                  <a:gd name="connsiteY0" fmla="*/ 10000 h 10000"/>
                  <a:gd name="connsiteX1" fmla="*/ 2000 w 9956"/>
                  <a:gd name="connsiteY1" fmla="*/ 0 h 10000"/>
                  <a:gd name="connsiteX2" fmla="*/ 9956 w 9956"/>
                  <a:gd name="connsiteY2" fmla="*/ 102 h 10000"/>
                  <a:gd name="connsiteX3" fmla="*/ 8000 w 9956"/>
                  <a:gd name="connsiteY3" fmla="*/ 10000 h 10000"/>
                  <a:gd name="connsiteX4" fmla="*/ 0 w 9956"/>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0" y="10000"/>
                    </a:moveTo>
                    <a:lnTo>
                      <a:pt x="2000" y="0"/>
                    </a:lnTo>
                    <a:lnTo>
                      <a:pt x="9956" y="102"/>
                    </a:lnTo>
                    <a:lnTo>
                      <a:pt x="8000" y="10000"/>
                    </a:lnTo>
                    <a:lnTo>
                      <a:pt x="0" y="10000"/>
                    </a:lnTo>
                    <a:close/>
                  </a:path>
                </a:pathLst>
              </a:custGeom>
              <a:solidFill>
                <a:schemeClr val="accent5">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3623787" y="5115827"/>
                <a:ext cx="2585720"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0938386" y="4714149"/>
              <a:ext cx="795615" cy="795615"/>
              <a:chOff x="10939072" y="5307867"/>
              <a:chExt cx="795728" cy="795728"/>
            </a:xfrm>
          </p:grpSpPr>
          <p:sp>
            <p:nvSpPr>
              <p:cNvPr id="53" name="Oval 52"/>
              <p:cNvSpPr/>
              <p:nvPr/>
            </p:nvSpPr>
            <p:spPr bwMode="auto">
              <a:xfrm>
                <a:off x="10939072" y="5307867"/>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11153962" y="5478264"/>
                <a:ext cx="365949" cy="454935"/>
                <a:chOff x="2983275" y="1977829"/>
                <a:chExt cx="3232607" cy="4018665"/>
              </a:xfrm>
              <a:solidFill>
                <a:schemeClr val="accent4"/>
              </a:solidFill>
            </p:grpSpPr>
            <p:sp>
              <p:nvSpPr>
                <p:cNvPr id="62"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70"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grpSp>
          <p:nvGrpSpPr>
            <p:cNvPr id="14" name="Group 13"/>
            <p:cNvGrpSpPr/>
            <p:nvPr/>
          </p:nvGrpSpPr>
          <p:grpSpPr>
            <a:xfrm>
              <a:off x="10938386" y="2866487"/>
              <a:ext cx="795615" cy="795615"/>
              <a:chOff x="10939072" y="3459944"/>
              <a:chExt cx="795728" cy="795728"/>
            </a:xfrm>
          </p:grpSpPr>
          <p:sp>
            <p:nvSpPr>
              <p:cNvPr id="48" name="Oval 47"/>
              <p:cNvSpPr/>
              <p:nvPr/>
            </p:nvSpPr>
            <p:spPr bwMode="auto">
              <a:xfrm>
                <a:off x="10939072" y="3459944"/>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2"/>
              <p:cNvSpPr/>
              <p:nvPr/>
            </p:nvSpPr>
            <p:spPr bwMode="auto">
              <a:xfrm>
                <a:off x="11061308" y="3699819"/>
                <a:ext cx="551257" cy="315978"/>
              </a:xfrm>
              <a:custGeom>
                <a:avLst/>
                <a:gdLst>
                  <a:gd name="connsiteX0" fmla="*/ 2775723 w 3507576"/>
                  <a:gd name="connsiteY0" fmla="*/ 1075848 h 2010525"/>
                  <a:gd name="connsiteX1" fmla="*/ 2907808 w 3507576"/>
                  <a:gd name="connsiteY1" fmla="*/ 1207932 h 2010525"/>
                  <a:gd name="connsiteX2" fmla="*/ 2775723 w 3507576"/>
                  <a:gd name="connsiteY2" fmla="*/ 1340016 h 2010525"/>
                  <a:gd name="connsiteX3" fmla="*/ 2643639 w 3507576"/>
                  <a:gd name="connsiteY3" fmla="*/ 1207932 h 2010525"/>
                  <a:gd name="connsiteX4" fmla="*/ 2775723 w 3507576"/>
                  <a:gd name="connsiteY4" fmla="*/ 1075848 h 2010525"/>
                  <a:gd name="connsiteX5" fmla="*/ 2775723 w 3507576"/>
                  <a:gd name="connsiteY5" fmla="*/ 943763 h 2010525"/>
                  <a:gd name="connsiteX6" fmla="*/ 2511555 w 3507576"/>
                  <a:gd name="connsiteY6" fmla="*/ 1207932 h 2010525"/>
                  <a:gd name="connsiteX7" fmla="*/ 2775723 w 3507576"/>
                  <a:gd name="connsiteY7" fmla="*/ 1472101 h 2010525"/>
                  <a:gd name="connsiteX8" fmla="*/ 3039892 w 3507576"/>
                  <a:gd name="connsiteY8" fmla="*/ 1207932 h 2010525"/>
                  <a:gd name="connsiteX9" fmla="*/ 2775723 w 3507576"/>
                  <a:gd name="connsiteY9" fmla="*/ 943763 h 2010525"/>
                  <a:gd name="connsiteX10" fmla="*/ 2775723 w 3507576"/>
                  <a:gd name="connsiteY10" fmla="*/ 839815 h 2010525"/>
                  <a:gd name="connsiteX11" fmla="*/ 3143840 w 3507576"/>
                  <a:gd name="connsiteY11" fmla="*/ 1207932 h 2010525"/>
                  <a:gd name="connsiteX12" fmla="*/ 2775723 w 3507576"/>
                  <a:gd name="connsiteY12" fmla="*/ 1576049 h 2010525"/>
                  <a:gd name="connsiteX13" fmla="*/ 2407606 w 3507576"/>
                  <a:gd name="connsiteY13" fmla="*/ 1207932 h 2010525"/>
                  <a:gd name="connsiteX14" fmla="*/ 2775723 w 3507576"/>
                  <a:gd name="connsiteY14" fmla="*/ 839815 h 2010525"/>
                  <a:gd name="connsiteX15" fmla="*/ 2775723 w 3507576"/>
                  <a:gd name="connsiteY15" fmla="*/ 591072 h 2010525"/>
                  <a:gd name="connsiteX16" fmla="*/ 2686829 w 3507576"/>
                  <a:gd name="connsiteY16" fmla="*/ 598198 h 2010525"/>
                  <a:gd name="connsiteX17" fmla="*/ 2687556 w 3507576"/>
                  <a:gd name="connsiteY17" fmla="*/ 601873 h 2010525"/>
                  <a:gd name="connsiteX18" fmla="*/ 2394673 w 3507576"/>
                  <a:gd name="connsiteY18" fmla="*/ 723461 h 2010525"/>
                  <a:gd name="connsiteX19" fmla="*/ 2280594 w 3507576"/>
                  <a:gd name="connsiteY19" fmla="*/ 841783 h 2010525"/>
                  <a:gd name="connsiteX20" fmla="*/ 2290838 w 3507576"/>
                  <a:gd name="connsiteY20" fmla="*/ 849913 h 2010525"/>
                  <a:gd name="connsiteX21" fmla="*/ 2164287 w 3507576"/>
                  <a:gd name="connsiteY21" fmla="*/ 1128535 h 2010525"/>
                  <a:gd name="connsiteX22" fmla="*/ 2158863 w 3507576"/>
                  <a:gd name="connsiteY22" fmla="*/ 1207932 h 2010525"/>
                  <a:gd name="connsiteX23" fmla="*/ 2164692 w 3507576"/>
                  <a:gd name="connsiteY23" fmla="*/ 1288328 h 2010525"/>
                  <a:gd name="connsiteX24" fmla="*/ 2282850 w 3507576"/>
                  <a:gd name="connsiteY24" fmla="*/ 1577747 h 2010525"/>
                  <a:gd name="connsiteX25" fmla="*/ 2399741 w 3507576"/>
                  <a:gd name="connsiteY25" fmla="*/ 1695519 h 2010525"/>
                  <a:gd name="connsiteX26" fmla="*/ 2689271 w 3507576"/>
                  <a:gd name="connsiteY26" fmla="*/ 1818173 h 2010525"/>
                  <a:gd name="connsiteX27" fmla="*/ 2775723 w 3507576"/>
                  <a:gd name="connsiteY27" fmla="*/ 1824792 h 2010525"/>
                  <a:gd name="connsiteX28" fmla="*/ 2863899 w 3507576"/>
                  <a:gd name="connsiteY28" fmla="*/ 1817776 h 2010525"/>
                  <a:gd name="connsiteX29" fmla="*/ 3151268 w 3507576"/>
                  <a:gd name="connsiteY29" fmla="*/ 1696521 h 2010525"/>
                  <a:gd name="connsiteX30" fmla="*/ 3267467 w 3507576"/>
                  <a:gd name="connsiteY30" fmla="*/ 1578508 h 2010525"/>
                  <a:gd name="connsiteX31" fmla="*/ 3375102 w 3507576"/>
                  <a:gd name="connsiteY31" fmla="*/ 1288854 h 2010525"/>
                  <a:gd name="connsiteX32" fmla="*/ 3375334 w 3507576"/>
                  <a:gd name="connsiteY32" fmla="*/ 1288908 h 2010525"/>
                  <a:gd name="connsiteX33" fmla="*/ 3387250 w 3507576"/>
                  <a:gd name="connsiteY33" fmla="*/ 1284409 h 2010525"/>
                  <a:gd name="connsiteX34" fmla="*/ 3392583 w 3507576"/>
                  <a:gd name="connsiteY34" fmla="*/ 1207932 h 2010525"/>
                  <a:gd name="connsiteX35" fmla="*/ 3387443 w 3507576"/>
                  <a:gd name="connsiteY35" fmla="*/ 1132051 h 2010525"/>
                  <a:gd name="connsiteX36" fmla="*/ 3268016 w 3507576"/>
                  <a:gd name="connsiteY36" fmla="*/ 837341 h 2010525"/>
                  <a:gd name="connsiteX37" fmla="*/ 3149992 w 3507576"/>
                  <a:gd name="connsiteY37" fmla="*/ 719042 h 2010525"/>
                  <a:gd name="connsiteX38" fmla="*/ 3131906 w 3507576"/>
                  <a:gd name="connsiteY38" fmla="*/ 738610 h 2010525"/>
                  <a:gd name="connsiteX39" fmla="*/ 2864447 w 3507576"/>
                  <a:gd name="connsiteY39" fmla="*/ 598106 h 2010525"/>
                  <a:gd name="connsiteX40" fmla="*/ 2775723 w 3507576"/>
                  <a:gd name="connsiteY40" fmla="*/ 591072 h 2010525"/>
                  <a:gd name="connsiteX41" fmla="*/ 1843795 w 3507576"/>
                  <a:gd name="connsiteY41" fmla="*/ 583016 h 2010525"/>
                  <a:gd name="connsiteX42" fmla="*/ 1931430 w 3507576"/>
                  <a:gd name="connsiteY42" fmla="*/ 670499 h 2010525"/>
                  <a:gd name="connsiteX43" fmla="*/ 1843795 w 3507576"/>
                  <a:gd name="connsiteY43" fmla="*/ 757984 h 2010525"/>
                  <a:gd name="connsiteX44" fmla="*/ 1756159 w 3507576"/>
                  <a:gd name="connsiteY44" fmla="*/ 670499 h 2010525"/>
                  <a:gd name="connsiteX45" fmla="*/ 1843795 w 3507576"/>
                  <a:gd name="connsiteY45" fmla="*/ 583016 h 2010525"/>
                  <a:gd name="connsiteX46" fmla="*/ 1843795 w 3507576"/>
                  <a:gd name="connsiteY46" fmla="*/ 495531 h 2010525"/>
                  <a:gd name="connsiteX47" fmla="*/ 1668524 w 3507576"/>
                  <a:gd name="connsiteY47" fmla="*/ 670499 h 2010525"/>
                  <a:gd name="connsiteX48" fmla="*/ 1843795 w 3507576"/>
                  <a:gd name="connsiteY48" fmla="*/ 845467 h 2010525"/>
                  <a:gd name="connsiteX49" fmla="*/ 2019066 w 3507576"/>
                  <a:gd name="connsiteY49" fmla="*/ 670499 h 2010525"/>
                  <a:gd name="connsiteX50" fmla="*/ 1843795 w 3507576"/>
                  <a:gd name="connsiteY50" fmla="*/ 495531 h 2010525"/>
                  <a:gd name="connsiteX51" fmla="*/ 1843795 w 3507576"/>
                  <a:gd name="connsiteY51" fmla="*/ 426683 h 2010525"/>
                  <a:gd name="connsiteX52" fmla="*/ 2088034 w 3507576"/>
                  <a:gd name="connsiteY52" fmla="*/ 670499 h 2010525"/>
                  <a:gd name="connsiteX53" fmla="*/ 1843795 w 3507576"/>
                  <a:gd name="connsiteY53" fmla="*/ 914316 h 2010525"/>
                  <a:gd name="connsiteX54" fmla="*/ 1599555 w 3507576"/>
                  <a:gd name="connsiteY54" fmla="*/ 670499 h 2010525"/>
                  <a:gd name="connsiteX55" fmla="*/ 1843795 w 3507576"/>
                  <a:gd name="connsiteY55" fmla="*/ 426683 h 2010525"/>
                  <a:gd name="connsiteX56" fmla="*/ 1843795 w 3507576"/>
                  <a:gd name="connsiteY56" fmla="*/ 261932 h 2010525"/>
                  <a:gd name="connsiteX57" fmla="*/ 1784815 w 3507576"/>
                  <a:gd name="connsiteY57" fmla="*/ 266652 h 2010525"/>
                  <a:gd name="connsiteX58" fmla="*/ 1785298 w 3507576"/>
                  <a:gd name="connsiteY58" fmla="*/ 269086 h 2010525"/>
                  <a:gd name="connsiteX59" fmla="*/ 1590974 w 3507576"/>
                  <a:gd name="connsiteY59" fmla="*/ 349618 h 2010525"/>
                  <a:gd name="connsiteX60" fmla="*/ 1515285 w 3507576"/>
                  <a:gd name="connsiteY60" fmla="*/ 427987 h 2010525"/>
                  <a:gd name="connsiteX61" fmla="*/ 1522082 w 3507576"/>
                  <a:gd name="connsiteY61" fmla="*/ 433371 h 2010525"/>
                  <a:gd name="connsiteX62" fmla="*/ 1438118 w 3507576"/>
                  <a:gd name="connsiteY62" fmla="*/ 617912 h 2010525"/>
                  <a:gd name="connsiteX63" fmla="*/ 1434519 w 3507576"/>
                  <a:gd name="connsiteY63" fmla="*/ 670499 h 2010525"/>
                  <a:gd name="connsiteX64" fmla="*/ 1438387 w 3507576"/>
                  <a:gd name="connsiteY64" fmla="*/ 723748 h 2010525"/>
                  <a:gd name="connsiteX65" fmla="*/ 1516782 w 3507576"/>
                  <a:gd name="connsiteY65" fmla="*/ 915440 h 2010525"/>
                  <a:gd name="connsiteX66" fmla="*/ 1594337 w 3507576"/>
                  <a:gd name="connsiteY66" fmla="*/ 993445 h 2010525"/>
                  <a:gd name="connsiteX67" fmla="*/ 1786435 w 3507576"/>
                  <a:gd name="connsiteY67" fmla="*/ 1074682 h 2010525"/>
                  <a:gd name="connsiteX68" fmla="*/ 1843795 w 3507576"/>
                  <a:gd name="connsiteY68" fmla="*/ 1079067 h 2010525"/>
                  <a:gd name="connsiteX69" fmla="*/ 1902298 w 3507576"/>
                  <a:gd name="connsiteY69" fmla="*/ 1074420 h 2010525"/>
                  <a:gd name="connsiteX70" fmla="*/ 2092962 w 3507576"/>
                  <a:gd name="connsiteY70" fmla="*/ 994108 h 2010525"/>
                  <a:gd name="connsiteX71" fmla="*/ 2170058 w 3507576"/>
                  <a:gd name="connsiteY71" fmla="*/ 915945 h 2010525"/>
                  <a:gd name="connsiteX72" fmla="*/ 2241472 w 3507576"/>
                  <a:gd name="connsiteY72" fmla="*/ 724097 h 2010525"/>
                  <a:gd name="connsiteX73" fmla="*/ 2241626 w 3507576"/>
                  <a:gd name="connsiteY73" fmla="*/ 724132 h 2010525"/>
                  <a:gd name="connsiteX74" fmla="*/ 2249532 w 3507576"/>
                  <a:gd name="connsiteY74" fmla="*/ 721153 h 2010525"/>
                  <a:gd name="connsiteX75" fmla="*/ 2253070 w 3507576"/>
                  <a:gd name="connsiteY75" fmla="*/ 670499 h 2010525"/>
                  <a:gd name="connsiteX76" fmla="*/ 2249660 w 3507576"/>
                  <a:gd name="connsiteY76" fmla="*/ 620241 h 2010525"/>
                  <a:gd name="connsiteX77" fmla="*/ 2170422 w 3507576"/>
                  <a:gd name="connsiteY77" fmla="*/ 425045 h 2010525"/>
                  <a:gd name="connsiteX78" fmla="*/ 2092115 w 3507576"/>
                  <a:gd name="connsiteY78" fmla="*/ 346691 h 2010525"/>
                  <a:gd name="connsiteX79" fmla="*/ 2080116 w 3507576"/>
                  <a:gd name="connsiteY79" fmla="*/ 359652 h 2010525"/>
                  <a:gd name="connsiteX80" fmla="*/ 1902662 w 3507576"/>
                  <a:gd name="connsiteY80" fmla="*/ 266591 h 2010525"/>
                  <a:gd name="connsiteX81" fmla="*/ 1843795 w 3507576"/>
                  <a:gd name="connsiteY81" fmla="*/ 261932 h 2010525"/>
                  <a:gd name="connsiteX82" fmla="*/ 1884276 w 3507576"/>
                  <a:gd name="connsiteY82" fmla="*/ 322 h 2010525"/>
                  <a:gd name="connsiteX83" fmla="*/ 2542952 w 3507576"/>
                  <a:gd name="connsiteY83" fmla="*/ 515100 h 2010525"/>
                  <a:gd name="connsiteX84" fmla="*/ 2885852 w 3507576"/>
                  <a:gd name="connsiteY84" fmla="*/ 2010525 h 2010525"/>
                  <a:gd name="connsiteX85" fmla="*/ 428402 w 3507576"/>
                  <a:gd name="connsiteY85" fmla="*/ 2010525 h 2010525"/>
                  <a:gd name="connsiteX86" fmla="*/ 657002 w 3507576"/>
                  <a:gd name="connsiteY86" fmla="*/ 972300 h 2010525"/>
                  <a:gd name="connsiteX87" fmla="*/ 1285652 w 3507576"/>
                  <a:gd name="connsiteY87" fmla="*/ 734175 h 2010525"/>
                  <a:gd name="connsiteX88" fmla="*/ 1704752 w 3507576"/>
                  <a:gd name="connsiteY88" fmla="*/ 19800 h 2010525"/>
                  <a:gd name="connsiteX89" fmla="*/ 1884276 w 3507576"/>
                  <a:gd name="connsiteY89" fmla="*/ 322 h 201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507576" h="2010525">
                    <a:moveTo>
                      <a:pt x="2775723" y="1075848"/>
                    </a:moveTo>
                    <a:cubicBezTo>
                      <a:pt x="2848671" y="1075848"/>
                      <a:pt x="2907808" y="1134984"/>
                      <a:pt x="2907808" y="1207932"/>
                    </a:cubicBezTo>
                    <a:cubicBezTo>
                      <a:pt x="2907808" y="1280880"/>
                      <a:pt x="2848671" y="1340016"/>
                      <a:pt x="2775723" y="1340016"/>
                    </a:cubicBezTo>
                    <a:cubicBezTo>
                      <a:pt x="2702775" y="1340016"/>
                      <a:pt x="2643639" y="1280880"/>
                      <a:pt x="2643639" y="1207932"/>
                    </a:cubicBezTo>
                    <a:cubicBezTo>
                      <a:pt x="2643639" y="1134984"/>
                      <a:pt x="2702775" y="1075848"/>
                      <a:pt x="2775723" y="1075848"/>
                    </a:cubicBezTo>
                    <a:close/>
                    <a:moveTo>
                      <a:pt x="2775723" y="943763"/>
                    </a:moveTo>
                    <a:cubicBezTo>
                      <a:pt x="2629827" y="943763"/>
                      <a:pt x="2511555" y="1062035"/>
                      <a:pt x="2511555" y="1207932"/>
                    </a:cubicBezTo>
                    <a:cubicBezTo>
                      <a:pt x="2511555" y="1353829"/>
                      <a:pt x="2629827" y="1472101"/>
                      <a:pt x="2775723" y="1472101"/>
                    </a:cubicBezTo>
                    <a:cubicBezTo>
                      <a:pt x="2921620" y="1472101"/>
                      <a:pt x="3039892" y="1353829"/>
                      <a:pt x="3039892" y="1207932"/>
                    </a:cubicBezTo>
                    <a:cubicBezTo>
                      <a:pt x="3039892" y="1062035"/>
                      <a:pt x="2921620" y="943763"/>
                      <a:pt x="2775723" y="943763"/>
                    </a:cubicBezTo>
                    <a:close/>
                    <a:moveTo>
                      <a:pt x="2775723" y="839815"/>
                    </a:moveTo>
                    <a:cubicBezTo>
                      <a:pt x="2979029" y="839815"/>
                      <a:pt x="3143840" y="1004626"/>
                      <a:pt x="3143840" y="1207932"/>
                    </a:cubicBezTo>
                    <a:cubicBezTo>
                      <a:pt x="3143840" y="1411238"/>
                      <a:pt x="2979029" y="1576049"/>
                      <a:pt x="2775723" y="1576049"/>
                    </a:cubicBezTo>
                    <a:cubicBezTo>
                      <a:pt x="2572418" y="1576049"/>
                      <a:pt x="2407606" y="1411238"/>
                      <a:pt x="2407606" y="1207932"/>
                    </a:cubicBezTo>
                    <a:cubicBezTo>
                      <a:pt x="2407606" y="1004626"/>
                      <a:pt x="2572418" y="839815"/>
                      <a:pt x="2775723" y="839815"/>
                    </a:cubicBezTo>
                    <a:close/>
                    <a:moveTo>
                      <a:pt x="2775723" y="591072"/>
                    </a:moveTo>
                    <a:cubicBezTo>
                      <a:pt x="2745498" y="591072"/>
                      <a:pt x="2715781" y="593245"/>
                      <a:pt x="2686829" y="598198"/>
                    </a:cubicBezTo>
                    <a:lnTo>
                      <a:pt x="2687556" y="601873"/>
                    </a:lnTo>
                    <a:cubicBezTo>
                      <a:pt x="2694633" y="638861"/>
                      <a:pt x="2598889" y="849780"/>
                      <a:pt x="2394673" y="723461"/>
                    </a:cubicBezTo>
                    <a:cubicBezTo>
                      <a:pt x="2351334" y="757397"/>
                      <a:pt x="2312691" y="797030"/>
                      <a:pt x="2280594" y="841783"/>
                    </a:cubicBezTo>
                    <a:lnTo>
                      <a:pt x="2290838" y="849913"/>
                    </a:lnTo>
                    <a:cubicBezTo>
                      <a:pt x="2319420" y="872898"/>
                      <a:pt x="2380536" y="1084741"/>
                      <a:pt x="2164287" y="1128535"/>
                    </a:cubicBezTo>
                    <a:cubicBezTo>
                      <a:pt x="2160588" y="1154497"/>
                      <a:pt x="2158863" y="1181013"/>
                      <a:pt x="2158863" y="1207932"/>
                    </a:cubicBezTo>
                    <a:cubicBezTo>
                      <a:pt x="2158863" y="1235208"/>
                      <a:pt x="2160634" y="1262070"/>
                      <a:pt x="2164692" y="1288328"/>
                    </a:cubicBezTo>
                    <a:cubicBezTo>
                      <a:pt x="2212707" y="1289318"/>
                      <a:pt x="2399871" y="1384288"/>
                      <a:pt x="2282850" y="1577747"/>
                    </a:cubicBezTo>
                    <a:cubicBezTo>
                      <a:pt x="2316093" y="1622331"/>
                      <a:pt x="2355253" y="1662215"/>
                      <a:pt x="2399741" y="1695519"/>
                    </a:cubicBezTo>
                    <a:cubicBezTo>
                      <a:pt x="2442879" y="1660283"/>
                      <a:pt x="2632891" y="1600342"/>
                      <a:pt x="2689271" y="1818173"/>
                    </a:cubicBezTo>
                    <a:cubicBezTo>
                      <a:pt x="2717461" y="1822740"/>
                      <a:pt x="2746353" y="1824792"/>
                      <a:pt x="2775723" y="1824792"/>
                    </a:cubicBezTo>
                    <a:cubicBezTo>
                      <a:pt x="2805698" y="1824792"/>
                      <a:pt x="2835174" y="1822654"/>
                      <a:pt x="2863899" y="1817776"/>
                    </a:cubicBezTo>
                    <a:cubicBezTo>
                      <a:pt x="2862121" y="1773440"/>
                      <a:pt x="2956373" y="1580212"/>
                      <a:pt x="3151268" y="1696521"/>
                    </a:cubicBezTo>
                    <a:cubicBezTo>
                      <a:pt x="3195356" y="1662829"/>
                      <a:pt x="3234716" y="1623294"/>
                      <a:pt x="3267467" y="1578508"/>
                    </a:cubicBezTo>
                    <a:cubicBezTo>
                      <a:pt x="3228207" y="1524765"/>
                      <a:pt x="3174664" y="1357698"/>
                      <a:pt x="3375102" y="1288854"/>
                    </a:cubicBezTo>
                    <a:lnTo>
                      <a:pt x="3375334" y="1288908"/>
                    </a:lnTo>
                    <a:cubicBezTo>
                      <a:pt x="3378807" y="1287163"/>
                      <a:pt x="3382798" y="1285646"/>
                      <a:pt x="3387250" y="1284409"/>
                    </a:cubicBezTo>
                    <a:cubicBezTo>
                      <a:pt x="3390984" y="1259410"/>
                      <a:pt x="3392583" y="1233858"/>
                      <a:pt x="3392583" y="1207932"/>
                    </a:cubicBezTo>
                    <a:cubicBezTo>
                      <a:pt x="3392583" y="1182220"/>
                      <a:pt x="3391010" y="1156874"/>
                      <a:pt x="3387443" y="1132051"/>
                    </a:cubicBezTo>
                    <a:cubicBezTo>
                      <a:pt x="3347357" y="1137214"/>
                      <a:pt x="3140777" y="1040786"/>
                      <a:pt x="3268016" y="837341"/>
                    </a:cubicBezTo>
                    <a:cubicBezTo>
                      <a:pt x="3234468" y="792495"/>
                      <a:pt x="3194924" y="752422"/>
                      <a:pt x="3149992" y="719042"/>
                    </a:cubicBezTo>
                    <a:lnTo>
                      <a:pt x="3131906" y="738610"/>
                    </a:lnTo>
                    <a:cubicBezTo>
                      <a:pt x="3107095" y="765110"/>
                      <a:pt x="2895399" y="809485"/>
                      <a:pt x="2864447" y="598106"/>
                    </a:cubicBezTo>
                    <a:cubicBezTo>
                      <a:pt x="2835543" y="593237"/>
                      <a:pt x="2805886" y="591072"/>
                      <a:pt x="2775723" y="591072"/>
                    </a:cubicBezTo>
                    <a:close/>
                    <a:moveTo>
                      <a:pt x="1843795" y="583016"/>
                    </a:moveTo>
                    <a:cubicBezTo>
                      <a:pt x="1892194" y="583016"/>
                      <a:pt x="1931430" y="622183"/>
                      <a:pt x="1931430" y="670499"/>
                    </a:cubicBezTo>
                    <a:cubicBezTo>
                      <a:pt x="1931430" y="718815"/>
                      <a:pt x="1892194" y="757984"/>
                      <a:pt x="1843795" y="757984"/>
                    </a:cubicBezTo>
                    <a:cubicBezTo>
                      <a:pt x="1795395" y="757984"/>
                      <a:pt x="1756159" y="718815"/>
                      <a:pt x="1756159" y="670499"/>
                    </a:cubicBezTo>
                    <a:cubicBezTo>
                      <a:pt x="1756159" y="622183"/>
                      <a:pt x="1795395" y="583016"/>
                      <a:pt x="1843795" y="583016"/>
                    </a:cubicBezTo>
                    <a:close/>
                    <a:moveTo>
                      <a:pt x="1843795" y="495531"/>
                    </a:moveTo>
                    <a:cubicBezTo>
                      <a:pt x="1746995" y="495531"/>
                      <a:pt x="1668524" y="573867"/>
                      <a:pt x="1668524" y="670499"/>
                    </a:cubicBezTo>
                    <a:cubicBezTo>
                      <a:pt x="1668524" y="767132"/>
                      <a:pt x="1746995" y="845467"/>
                      <a:pt x="1843795" y="845467"/>
                    </a:cubicBezTo>
                    <a:cubicBezTo>
                      <a:pt x="1940594" y="845467"/>
                      <a:pt x="2019066" y="767132"/>
                      <a:pt x="2019066" y="670499"/>
                    </a:cubicBezTo>
                    <a:cubicBezTo>
                      <a:pt x="2019066" y="573867"/>
                      <a:pt x="1940594" y="495531"/>
                      <a:pt x="1843795" y="495531"/>
                    </a:cubicBezTo>
                    <a:close/>
                    <a:moveTo>
                      <a:pt x="1843795" y="426683"/>
                    </a:moveTo>
                    <a:cubicBezTo>
                      <a:pt x="1978684" y="426683"/>
                      <a:pt x="2088034" y="535843"/>
                      <a:pt x="2088034" y="670499"/>
                    </a:cubicBezTo>
                    <a:cubicBezTo>
                      <a:pt x="2088034" y="805155"/>
                      <a:pt x="1978684" y="914316"/>
                      <a:pt x="1843795" y="914316"/>
                    </a:cubicBezTo>
                    <a:cubicBezTo>
                      <a:pt x="1708905" y="914316"/>
                      <a:pt x="1599555" y="805155"/>
                      <a:pt x="1599555" y="670499"/>
                    </a:cubicBezTo>
                    <a:cubicBezTo>
                      <a:pt x="1599555" y="535843"/>
                      <a:pt x="1708905" y="426683"/>
                      <a:pt x="1843795" y="426683"/>
                    </a:cubicBezTo>
                    <a:close/>
                    <a:moveTo>
                      <a:pt x="1843795" y="261932"/>
                    </a:moveTo>
                    <a:cubicBezTo>
                      <a:pt x="1823741" y="261932"/>
                      <a:pt x="1804024" y="263372"/>
                      <a:pt x="1784815" y="266652"/>
                    </a:cubicBezTo>
                    <a:lnTo>
                      <a:pt x="1785298" y="269086"/>
                    </a:lnTo>
                    <a:cubicBezTo>
                      <a:pt x="1789993" y="293585"/>
                      <a:pt x="1726468" y="433283"/>
                      <a:pt x="1590974" y="349618"/>
                    </a:cubicBezTo>
                    <a:cubicBezTo>
                      <a:pt x="1562220" y="372095"/>
                      <a:pt x="1536581" y="398345"/>
                      <a:pt x="1515285" y="427987"/>
                    </a:cubicBezTo>
                    <a:lnTo>
                      <a:pt x="1522082" y="433371"/>
                    </a:lnTo>
                    <a:cubicBezTo>
                      <a:pt x="1541046" y="448595"/>
                      <a:pt x="1581595" y="588906"/>
                      <a:pt x="1438118" y="617912"/>
                    </a:cubicBezTo>
                    <a:cubicBezTo>
                      <a:pt x="1435663" y="635108"/>
                      <a:pt x="1434519" y="652670"/>
                      <a:pt x="1434519" y="670499"/>
                    </a:cubicBezTo>
                    <a:cubicBezTo>
                      <a:pt x="1434519" y="688565"/>
                      <a:pt x="1435694" y="706357"/>
                      <a:pt x="1438387" y="723748"/>
                    </a:cubicBezTo>
                    <a:cubicBezTo>
                      <a:pt x="1470244" y="724404"/>
                      <a:pt x="1594423" y="787306"/>
                      <a:pt x="1516782" y="915440"/>
                    </a:cubicBezTo>
                    <a:cubicBezTo>
                      <a:pt x="1538838" y="944970"/>
                      <a:pt x="1564820" y="971386"/>
                      <a:pt x="1594337" y="993445"/>
                    </a:cubicBezTo>
                    <a:cubicBezTo>
                      <a:pt x="1622959" y="970107"/>
                      <a:pt x="1749028" y="930406"/>
                      <a:pt x="1786435" y="1074682"/>
                    </a:cubicBezTo>
                    <a:cubicBezTo>
                      <a:pt x="1805139" y="1077707"/>
                      <a:pt x="1824308" y="1079067"/>
                      <a:pt x="1843795" y="1079067"/>
                    </a:cubicBezTo>
                    <a:cubicBezTo>
                      <a:pt x="1863683" y="1079067"/>
                      <a:pt x="1883239" y="1077651"/>
                      <a:pt x="1902298" y="1074420"/>
                    </a:cubicBezTo>
                    <a:cubicBezTo>
                      <a:pt x="1901118" y="1045055"/>
                      <a:pt x="1963653" y="917073"/>
                      <a:pt x="2092962" y="994108"/>
                    </a:cubicBezTo>
                    <a:cubicBezTo>
                      <a:pt x="2122213" y="971793"/>
                      <a:pt x="2148328" y="945608"/>
                      <a:pt x="2170058" y="915945"/>
                    </a:cubicBezTo>
                    <a:cubicBezTo>
                      <a:pt x="2144010" y="880349"/>
                      <a:pt x="2108484" y="769694"/>
                      <a:pt x="2241472" y="724097"/>
                    </a:cubicBezTo>
                    <a:lnTo>
                      <a:pt x="2241626" y="724132"/>
                    </a:lnTo>
                    <a:cubicBezTo>
                      <a:pt x="2243930" y="722977"/>
                      <a:pt x="2246578" y="721972"/>
                      <a:pt x="2249532" y="721153"/>
                    </a:cubicBezTo>
                    <a:cubicBezTo>
                      <a:pt x="2252009" y="704595"/>
                      <a:pt x="2253070" y="687671"/>
                      <a:pt x="2253070" y="670499"/>
                    </a:cubicBezTo>
                    <a:cubicBezTo>
                      <a:pt x="2253070" y="653469"/>
                      <a:pt x="2252026" y="636682"/>
                      <a:pt x="2249660" y="620241"/>
                    </a:cubicBezTo>
                    <a:cubicBezTo>
                      <a:pt x="2223064" y="623661"/>
                      <a:pt x="2086001" y="559793"/>
                      <a:pt x="2170422" y="425045"/>
                    </a:cubicBezTo>
                    <a:cubicBezTo>
                      <a:pt x="2148164" y="395341"/>
                      <a:pt x="2121927" y="368800"/>
                      <a:pt x="2092115" y="346691"/>
                    </a:cubicBezTo>
                    <a:lnTo>
                      <a:pt x="2080116" y="359652"/>
                    </a:lnTo>
                    <a:cubicBezTo>
                      <a:pt x="2063654" y="377203"/>
                      <a:pt x="1923197" y="406595"/>
                      <a:pt x="1902662" y="266591"/>
                    </a:cubicBezTo>
                    <a:cubicBezTo>
                      <a:pt x="1883484" y="263366"/>
                      <a:pt x="1863807" y="261932"/>
                      <a:pt x="1843795" y="261932"/>
                    </a:cubicBezTo>
                    <a:close/>
                    <a:moveTo>
                      <a:pt x="1884276" y="322"/>
                    </a:moveTo>
                    <a:cubicBezTo>
                      <a:pt x="2272780" y="-9792"/>
                      <a:pt x="2454052" y="219230"/>
                      <a:pt x="2542952" y="515100"/>
                    </a:cubicBezTo>
                    <a:cubicBezTo>
                      <a:pt x="3578002" y="205537"/>
                      <a:pt x="3911377" y="1742238"/>
                      <a:pt x="2885852" y="2010525"/>
                    </a:cubicBezTo>
                    <a:lnTo>
                      <a:pt x="428402" y="2010525"/>
                    </a:lnTo>
                    <a:cubicBezTo>
                      <a:pt x="-465345" y="1685337"/>
                      <a:pt x="253777" y="772275"/>
                      <a:pt x="657002" y="972300"/>
                    </a:cubicBezTo>
                    <a:cubicBezTo>
                      <a:pt x="837977" y="511925"/>
                      <a:pt x="1238027" y="746875"/>
                      <a:pt x="1285652" y="734175"/>
                    </a:cubicBezTo>
                    <a:cubicBezTo>
                      <a:pt x="1187227" y="492875"/>
                      <a:pt x="1495202" y="56312"/>
                      <a:pt x="1704752" y="19800"/>
                    </a:cubicBezTo>
                    <a:cubicBezTo>
                      <a:pt x="1769046" y="8092"/>
                      <a:pt x="1828776" y="1767"/>
                      <a:pt x="1884276" y="322"/>
                    </a:cubicBezTo>
                    <a:close/>
                  </a:path>
                </a:pathLst>
              </a:custGeom>
              <a:solidFill>
                <a:srgbClr val="FF8C00"/>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b="1" dirty="0" err="1"/>
              </a:p>
            </p:txBody>
          </p:sp>
        </p:grpSp>
        <p:grpSp>
          <p:nvGrpSpPr>
            <p:cNvPr id="17" name="Group 16"/>
            <p:cNvGrpSpPr/>
            <p:nvPr/>
          </p:nvGrpSpPr>
          <p:grpSpPr>
            <a:xfrm>
              <a:off x="10938386" y="1943890"/>
              <a:ext cx="795615" cy="795615"/>
              <a:chOff x="10939072" y="2537216"/>
              <a:chExt cx="795728" cy="795728"/>
            </a:xfrm>
          </p:grpSpPr>
          <p:sp>
            <p:nvSpPr>
              <p:cNvPr id="43" name="Oval 42"/>
              <p:cNvSpPr/>
              <p:nvPr/>
            </p:nvSpPr>
            <p:spPr bwMode="auto">
              <a:xfrm>
                <a:off x="10939072" y="2537216"/>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69"/>
              <p:cNvSpPr/>
              <p:nvPr/>
            </p:nvSpPr>
            <p:spPr>
              <a:xfrm flipH="1">
                <a:off x="11178772" y="2716024"/>
                <a:ext cx="316329" cy="438112"/>
              </a:xfrm>
              <a:custGeom>
                <a:avLst/>
                <a:gdLst/>
                <a:ahLst/>
                <a:cxnLst/>
                <a:rect l="l" t="t" r="r" b="b"/>
                <a:pathLst>
                  <a:path w="1581153" h="2189881">
                    <a:moveTo>
                      <a:pt x="883116" y="734711"/>
                    </a:moveTo>
                    <a:cubicBezTo>
                      <a:pt x="862725" y="734711"/>
                      <a:pt x="846194" y="751242"/>
                      <a:pt x="846194" y="771633"/>
                    </a:cubicBezTo>
                    <a:cubicBezTo>
                      <a:pt x="846194" y="792025"/>
                      <a:pt x="862725" y="808556"/>
                      <a:pt x="883116" y="808556"/>
                    </a:cubicBezTo>
                    <a:cubicBezTo>
                      <a:pt x="903508" y="808556"/>
                      <a:pt x="920038" y="792025"/>
                      <a:pt x="920038" y="771633"/>
                    </a:cubicBezTo>
                    <a:cubicBezTo>
                      <a:pt x="920038" y="751242"/>
                      <a:pt x="903508" y="734711"/>
                      <a:pt x="883116" y="734711"/>
                    </a:cubicBezTo>
                    <a:close/>
                    <a:moveTo>
                      <a:pt x="883116" y="712635"/>
                    </a:moveTo>
                    <a:cubicBezTo>
                      <a:pt x="915700" y="712635"/>
                      <a:pt x="942115" y="739049"/>
                      <a:pt x="942115" y="771633"/>
                    </a:cubicBezTo>
                    <a:cubicBezTo>
                      <a:pt x="942115" y="804218"/>
                      <a:pt x="915700" y="830632"/>
                      <a:pt x="883116" y="830632"/>
                    </a:cubicBezTo>
                    <a:cubicBezTo>
                      <a:pt x="850532" y="830632"/>
                      <a:pt x="824118" y="804218"/>
                      <a:pt x="824118" y="771633"/>
                    </a:cubicBezTo>
                    <a:cubicBezTo>
                      <a:pt x="824118" y="739049"/>
                      <a:pt x="850532" y="712635"/>
                      <a:pt x="883116" y="712635"/>
                    </a:cubicBezTo>
                    <a:close/>
                    <a:moveTo>
                      <a:pt x="883116" y="690117"/>
                    </a:moveTo>
                    <a:cubicBezTo>
                      <a:pt x="838096" y="690117"/>
                      <a:pt x="801600" y="726613"/>
                      <a:pt x="801600" y="771633"/>
                    </a:cubicBezTo>
                    <a:cubicBezTo>
                      <a:pt x="801600" y="816654"/>
                      <a:pt x="838096" y="853150"/>
                      <a:pt x="883116" y="853150"/>
                    </a:cubicBezTo>
                    <a:cubicBezTo>
                      <a:pt x="928136" y="853150"/>
                      <a:pt x="964633" y="816654"/>
                      <a:pt x="964633" y="771633"/>
                    </a:cubicBezTo>
                    <a:cubicBezTo>
                      <a:pt x="964633" y="726613"/>
                      <a:pt x="928136" y="690117"/>
                      <a:pt x="883116" y="690117"/>
                    </a:cubicBezTo>
                    <a:close/>
                    <a:moveTo>
                      <a:pt x="846736" y="631719"/>
                    </a:moveTo>
                    <a:cubicBezTo>
                      <a:pt x="848495" y="650106"/>
                      <a:pt x="864156" y="664229"/>
                      <a:pt x="883116" y="664229"/>
                    </a:cubicBezTo>
                    <a:cubicBezTo>
                      <a:pt x="901966" y="664229"/>
                      <a:pt x="917556" y="650269"/>
                      <a:pt x="919434" y="632028"/>
                    </a:cubicBezTo>
                    <a:cubicBezTo>
                      <a:pt x="933117" y="635454"/>
                      <a:pt x="946010" y="640847"/>
                      <a:pt x="957618" y="648200"/>
                    </a:cubicBezTo>
                    <a:cubicBezTo>
                      <a:pt x="945923" y="662280"/>
                      <a:pt x="946837" y="683147"/>
                      <a:pt x="959984" y="696618"/>
                    </a:cubicBezTo>
                    <a:cubicBezTo>
                      <a:pt x="973231" y="710192"/>
                      <a:pt x="994288" y="711531"/>
                      <a:pt x="1008677" y="699936"/>
                    </a:cubicBezTo>
                    <a:cubicBezTo>
                      <a:pt x="1015043" y="710845"/>
                      <a:pt x="1019971" y="722688"/>
                      <a:pt x="1023068" y="735251"/>
                    </a:cubicBezTo>
                    <a:cubicBezTo>
                      <a:pt x="1004666" y="736998"/>
                      <a:pt x="990525" y="752666"/>
                      <a:pt x="990525" y="771638"/>
                    </a:cubicBezTo>
                    <a:cubicBezTo>
                      <a:pt x="990525" y="790600"/>
                      <a:pt x="1004652" y="806263"/>
                      <a:pt x="1023043" y="808020"/>
                    </a:cubicBezTo>
                    <a:cubicBezTo>
                      <a:pt x="1019907" y="820418"/>
                      <a:pt x="1014948" y="832089"/>
                      <a:pt x="1008471" y="842796"/>
                    </a:cubicBezTo>
                    <a:cubicBezTo>
                      <a:pt x="994085" y="831502"/>
                      <a:pt x="973270" y="832980"/>
                      <a:pt x="960164" y="846473"/>
                    </a:cubicBezTo>
                    <a:cubicBezTo>
                      <a:pt x="947023" y="860002"/>
                      <a:pt x="946182" y="880926"/>
                      <a:pt x="957974" y="894985"/>
                    </a:cubicBezTo>
                    <a:cubicBezTo>
                      <a:pt x="946242" y="902441"/>
                      <a:pt x="933311" y="908110"/>
                      <a:pt x="919495" y="911547"/>
                    </a:cubicBezTo>
                    <a:cubicBezTo>
                      <a:pt x="917732" y="893165"/>
                      <a:pt x="902073" y="879047"/>
                      <a:pt x="883116" y="879047"/>
                    </a:cubicBezTo>
                    <a:cubicBezTo>
                      <a:pt x="864266" y="879047"/>
                      <a:pt x="848676" y="893007"/>
                      <a:pt x="846798" y="911248"/>
                    </a:cubicBezTo>
                    <a:cubicBezTo>
                      <a:pt x="833115" y="907823"/>
                      <a:pt x="820222" y="902430"/>
                      <a:pt x="808614" y="895077"/>
                    </a:cubicBezTo>
                    <a:cubicBezTo>
                      <a:pt x="820310" y="880996"/>
                      <a:pt x="819396" y="860129"/>
                      <a:pt x="806249" y="846658"/>
                    </a:cubicBezTo>
                    <a:cubicBezTo>
                      <a:pt x="793001" y="833084"/>
                      <a:pt x="771944" y="831745"/>
                      <a:pt x="757555" y="843340"/>
                    </a:cubicBezTo>
                    <a:cubicBezTo>
                      <a:pt x="751189" y="832430"/>
                      <a:pt x="746262" y="820588"/>
                      <a:pt x="743164" y="808025"/>
                    </a:cubicBezTo>
                    <a:cubicBezTo>
                      <a:pt x="761566" y="806278"/>
                      <a:pt x="775707" y="790610"/>
                      <a:pt x="775707" y="771638"/>
                    </a:cubicBezTo>
                    <a:cubicBezTo>
                      <a:pt x="775707" y="752788"/>
                      <a:pt x="761747" y="737198"/>
                      <a:pt x="743506" y="735320"/>
                    </a:cubicBezTo>
                    <a:cubicBezTo>
                      <a:pt x="746610" y="722921"/>
                      <a:pt x="751330" y="711171"/>
                      <a:pt x="757839" y="700530"/>
                    </a:cubicBezTo>
                    <a:cubicBezTo>
                      <a:pt x="772219" y="711769"/>
                      <a:pt x="792985" y="710273"/>
                      <a:pt x="806069" y="696803"/>
                    </a:cubicBezTo>
                    <a:cubicBezTo>
                      <a:pt x="819234" y="683248"/>
                      <a:pt x="820054" y="662271"/>
                      <a:pt x="808200" y="648208"/>
                    </a:cubicBezTo>
                    <a:cubicBezTo>
                      <a:pt x="819957" y="640798"/>
                      <a:pt x="832906" y="635148"/>
                      <a:pt x="846736" y="631719"/>
                    </a:cubicBezTo>
                    <a:close/>
                    <a:moveTo>
                      <a:pt x="1118281" y="421960"/>
                    </a:moveTo>
                    <a:cubicBezTo>
                      <a:pt x="1085277" y="421960"/>
                      <a:pt x="1058522" y="448715"/>
                      <a:pt x="1058522" y="481719"/>
                    </a:cubicBezTo>
                    <a:cubicBezTo>
                      <a:pt x="1058522" y="514722"/>
                      <a:pt x="1085277" y="541477"/>
                      <a:pt x="1118281" y="541477"/>
                    </a:cubicBezTo>
                    <a:cubicBezTo>
                      <a:pt x="1151285" y="541477"/>
                      <a:pt x="1178040" y="514722"/>
                      <a:pt x="1178040" y="481719"/>
                    </a:cubicBezTo>
                    <a:cubicBezTo>
                      <a:pt x="1178040" y="448715"/>
                      <a:pt x="1151285" y="421960"/>
                      <a:pt x="1118281" y="421960"/>
                    </a:cubicBezTo>
                    <a:close/>
                    <a:moveTo>
                      <a:pt x="1118281" y="386229"/>
                    </a:moveTo>
                    <a:cubicBezTo>
                      <a:pt x="1171019" y="386229"/>
                      <a:pt x="1213770" y="428981"/>
                      <a:pt x="1213770" y="481719"/>
                    </a:cubicBezTo>
                    <a:cubicBezTo>
                      <a:pt x="1213770" y="534456"/>
                      <a:pt x="1171019" y="577208"/>
                      <a:pt x="1118281" y="577208"/>
                    </a:cubicBezTo>
                    <a:cubicBezTo>
                      <a:pt x="1065544" y="577208"/>
                      <a:pt x="1022792" y="534456"/>
                      <a:pt x="1022792" y="481719"/>
                    </a:cubicBezTo>
                    <a:cubicBezTo>
                      <a:pt x="1022792" y="428981"/>
                      <a:pt x="1065544" y="386229"/>
                      <a:pt x="1118281" y="386229"/>
                    </a:cubicBezTo>
                    <a:close/>
                    <a:moveTo>
                      <a:pt x="1118281" y="349784"/>
                    </a:moveTo>
                    <a:cubicBezTo>
                      <a:pt x="1045416" y="349784"/>
                      <a:pt x="986346" y="408853"/>
                      <a:pt x="986346" y="481719"/>
                    </a:cubicBezTo>
                    <a:cubicBezTo>
                      <a:pt x="986346" y="554584"/>
                      <a:pt x="1045416" y="613653"/>
                      <a:pt x="1118281" y="613653"/>
                    </a:cubicBezTo>
                    <a:cubicBezTo>
                      <a:pt x="1191147" y="613653"/>
                      <a:pt x="1250216" y="554584"/>
                      <a:pt x="1250216" y="481719"/>
                    </a:cubicBezTo>
                    <a:cubicBezTo>
                      <a:pt x="1250216" y="408853"/>
                      <a:pt x="1191147" y="349784"/>
                      <a:pt x="1118281" y="349784"/>
                    </a:cubicBezTo>
                    <a:close/>
                    <a:moveTo>
                      <a:pt x="714681" y="341812"/>
                    </a:moveTo>
                    <a:cubicBezTo>
                      <a:pt x="690196" y="341812"/>
                      <a:pt x="670347" y="361661"/>
                      <a:pt x="670347" y="386145"/>
                    </a:cubicBezTo>
                    <a:cubicBezTo>
                      <a:pt x="670347" y="410630"/>
                      <a:pt x="690196" y="430479"/>
                      <a:pt x="714681" y="430479"/>
                    </a:cubicBezTo>
                    <a:cubicBezTo>
                      <a:pt x="739166" y="430479"/>
                      <a:pt x="759014" y="410630"/>
                      <a:pt x="759014" y="386145"/>
                    </a:cubicBezTo>
                    <a:cubicBezTo>
                      <a:pt x="759014" y="361661"/>
                      <a:pt x="739166" y="341812"/>
                      <a:pt x="714681" y="341812"/>
                    </a:cubicBezTo>
                    <a:close/>
                    <a:moveTo>
                      <a:pt x="714681" y="315304"/>
                    </a:moveTo>
                    <a:cubicBezTo>
                      <a:pt x="753806" y="315304"/>
                      <a:pt x="785522" y="347021"/>
                      <a:pt x="785522" y="386145"/>
                    </a:cubicBezTo>
                    <a:cubicBezTo>
                      <a:pt x="785522" y="425270"/>
                      <a:pt x="753806" y="456987"/>
                      <a:pt x="714681" y="456987"/>
                    </a:cubicBezTo>
                    <a:cubicBezTo>
                      <a:pt x="675556" y="456987"/>
                      <a:pt x="643839" y="425270"/>
                      <a:pt x="643839" y="386145"/>
                    </a:cubicBezTo>
                    <a:cubicBezTo>
                      <a:pt x="643839" y="347021"/>
                      <a:pt x="675556" y="315304"/>
                      <a:pt x="714681" y="315304"/>
                    </a:cubicBezTo>
                    <a:close/>
                    <a:moveTo>
                      <a:pt x="714681" y="288265"/>
                    </a:moveTo>
                    <a:cubicBezTo>
                      <a:pt x="660623" y="288265"/>
                      <a:pt x="616801" y="332088"/>
                      <a:pt x="616801" y="386145"/>
                    </a:cubicBezTo>
                    <a:cubicBezTo>
                      <a:pt x="616801" y="440203"/>
                      <a:pt x="660623" y="484025"/>
                      <a:pt x="714681" y="484025"/>
                    </a:cubicBezTo>
                    <a:cubicBezTo>
                      <a:pt x="768738" y="484025"/>
                      <a:pt x="812561" y="440203"/>
                      <a:pt x="812561" y="386145"/>
                    </a:cubicBezTo>
                    <a:cubicBezTo>
                      <a:pt x="812561" y="332088"/>
                      <a:pt x="768738" y="288265"/>
                      <a:pt x="714681" y="288265"/>
                    </a:cubicBezTo>
                    <a:close/>
                    <a:moveTo>
                      <a:pt x="1059399" y="255267"/>
                    </a:moveTo>
                    <a:cubicBezTo>
                      <a:pt x="1062247" y="285026"/>
                      <a:pt x="1087594" y="307885"/>
                      <a:pt x="1118281" y="307885"/>
                    </a:cubicBezTo>
                    <a:cubicBezTo>
                      <a:pt x="1148790" y="307885"/>
                      <a:pt x="1174022" y="285290"/>
                      <a:pt x="1177062" y="255767"/>
                    </a:cubicBezTo>
                    <a:cubicBezTo>
                      <a:pt x="1199208" y="261311"/>
                      <a:pt x="1220076" y="270040"/>
                      <a:pt x="1238863" y="281941"/>
                    </a:cubicBezTo>
                    <a:cubicBezTo>
                      <a:pt x="1219934" y="304731"/>
                      <a:pt x="1221414" y="338503"/>
                      <a:pt x="1242692" y="360306"/>
                    </a:cubicBezTo>
                    <a:cubicBezTo>
                      <a:pt x="1264133" y="382275"/>
                      <a:pt x="1298213" y="384443"/>
                      <a:pt x="1321502" y="365676"/>
                    </a:cubicBezTo>
                    <a:cubicBezTo>
                      <a:pt x="1331806" y="383333"/>
                      <a:pt x="1339781" y="402500"/>
                      <a:pt x="1344794" y="422833"/>
                    </a:cubicBezTo>
                    <a:cubicBezTo>
                      <a:pt x="1315010" y="425660"/>
                      <a:pt x="1292123" y="451020"/>
                      <a:pt x="1292123" y="481726"/>
                    </a:cubicBezTo>
                    <a:cubicBezTo>
                      <a:pt x="1292123" y="512417"/>
                      <a:pt x="1314988" y="537767"/>
                      <a:pt x="1344753" y="540610"/>
                    </a:cubicBezTo>
                    <a:cubicBezTo>
                      <a:pt x="1339677" y="560676"/>
                      <a:pt x="1331652" y="579566"/>
                      <a:pt x="1321169" y="596895"/>
                    </a:cubicBezTo>
                    <a:cubicBezTo>
                      <a:pt x="1297885" y="578615"/>
                      <a:pt x="1264195" y="581008"/>
                      <a:pt x="1242983" y="602847"/>
                    </a:cubicBezTo>
                    <a:cubicBezTo>
                      <a:pt x="1221716" y="624744"/>
                      <a:pt x="1220354" y="658609"/>
                      <a:pt x="1239440" y="681363"/>
                    </a:cubicBezTo>
                    <a:cubicBezTo>
                      <a:pt x="1220450" y="693430"/>
                      <a:pt x="1199521" y="702605"/>
                      <a:pt x="1177160" y="708169"/>
                    </a:cubicBezTo>
                    <a:cubicBezTo>
                      <a:pt x="1174306" y="678418"/>
                      <a:pt x="1148963" y="655567"/>
                      <a:pt x="1118281" y="655567"/>
                    </a:cubicBezTo>
                    <a:cubicBezTo>
                      <a:pt x="1087772" y="655567"/>
                      <a:pt x="1062540" y="678162"/>
                      <a:pt x="1059500" y="707686"/>
                    </a:cubicBezTo>
                    <a:cubicBezTo>
                      <a:pt x="1037355" y="702141"/>
                      <a:pt x="1016486" y="693413"/>
                      <a:pt x="997698" y="681511"/>
                    </a:cubicBezTo>
                    <a:cubicBezTo>
                      <a:pt x="1016628" y="658722"/>
                      <a:pt x="1015149" y="624949"/>
                      <a:pt x="993871" y="603146"/>
                    </a:cubicBezTo>
                    <a:cubicBezTo>
                      <a:pt x="972429" y="581176"/>
                      <a:pt x="938348" y="579009"/>
                      <a:pt x="915060" y="597776"/>
                    </a:cubicBezTo>
                    <a:cubicBezTo>
                      <a:pt x="904757" y="580119"/>
                      <a:pt x="896781" y="560951"/>
                      <a:pt x="891768" y="540619"/>
                    </a:cubicBezTo>
                    <a:cubicBezTo>
                      <a:pt x="921552" y="537791"/>
                      <a:pt x="944439" y="512432"/>
                      <a:pt x="944439" y="481726"/>
                    </a:cubicBezTo>
                    <a:cubicBezTo>
                      <a:pt x="944439" y="451217"/>
                      <a:pt x="921844" y="425985"/>
                      <a:pt x="892322" y="422945"/>
                    </a:cubicBezTo>
                    <a:cubicBezTo>
                      <a:pt x="897345" y="402878"/>
                      <a:pt x="904984" y="383860"/>
                      <a:pt x="915520" y="366638"/>
                    </a:cubicBezTo>
                    <a:cubicBezTo>
                      <a:pt x="938793" y="384828"/>
                      <a:pt x="972404" y="382406"/>
                      <a:pt x="993580" y="360605"/>
                    </a:cubicBezTo>
                    <a:cubicBezTo>
                      <a:pt x="1014887" y="338667"/>
                      <a:pt x="1016215" y="304716"/>
                      <a:pt x="997030" y="281954"/>
                    </a:cubicBezTo>
                    <a:cubicBezTo>
                      <a:pt x="1016058" y="269961"/>
                      <a:pt x="1037015" y="260817"/>
                      <a:pt x="1059399" y="255267"/>
                    </a:cubicBezTo>
                    <a:close/>
                    <a:moveTo>
                      <a:pt x="670997" y="218145"/>
                    </a:moveTo>
                    <a:cubicBezTo>
                      <a:pt x="673110" y="240223"/>
                      <a:pt x="691915" y="257181"/>
                      <a:pt x="714681" y="257181"/>
                    </a:cubicBezTo>
                    <a:cubicBezTo>
                      <a:pt x="737315" y="257181"/>
                      <a:pt x="756034" y="240418"/>
                      <a:pt x="758289" y="218516"/>
                    </a:cubicBezTo>
                    <a:cubicBezTo>
                      <a:pt x="774718" y="222629"/>
                      <a:pt x="790200" y="229105"/>
                      <a:pt x="804138" y="237934"/>
                    </a:cubicBezTo>
                    <a:cubicBezTo>
                      <a:pt x="790095" y="254841"/>
                      <a:pt x="791193" y="279896"/>
                      <a:pt x="806978" y="296071"/>
                    </a:cubicBezTo>
                    <a:cubicBezTo>
                      <a:pt x="822885" y="312370"/>
                      <a:pt x="848169" y="313978"/>
                      <a:pt x="865446" y="300056"/>
                    </a:cubicBezTo>
                    <a:cubicBezTo>
                      <a:pt x="873090" y="313155"/>
                      <a:pt x="879007" y="327375"/>
                      <a:pt x="882726" y="342459"/>
                    </a:cubicBezTo>
                    <a:cubicBezTo>
                      <a:pt x="860630" y="344557"/>
                      <a:pt x="843650" y="363371"/>
                      <a:pt x="843650" y="386151"/>
                    </a:cubicBezTo>
                    <a:cubicBezTo>
                      <a:pt x="843650" y="408920"/>
                      <a:pt x="860614" y="427727"/>
                      <a:pt x="882696" y="429836"/>
                    </a:cubicBezTo>
                    <a:cubicBezTo>
                      <a:pt x="878930" y="444722"/>
                      <a:pt x="872976" y="458737"/>
                      <a:pt x="865199" y="471592"/>
                    </a:cubicBezTo>
                    <a:cubicBezTo>
                      <a:pt x="847926" y="458031"/>
                      <a:pt x="822932" y="459806"/>
                      <a:pt x="807195" y="476008"/>
                    </a:cubicBezTo>
                    <a:cubicBezTo>
                      <a:pt x="791417" y="492253"/>
                      <a:pt x="790406" y="517378"/>
                      <a:pt x="804566" y="534258"/>
                    </a:cubicBezTo>
                    <a:cubicBezTo>
                      <a:pt x="790478" y="543211"/>
                      <a:pt x="774951" y="550017"/>
                      <a:pt x="758362" y="554145"/>
                    </a:cubicBezTo>
                    <a:cubicBezTo>
                      <a:pt x="756245" y="532073"/>
                      <a:pt x="737443" y="515121"/>
                      <a:pt x="714681" y="515121"/>
                    </a:cubicBezTo>
                    <a:cubicBezTo>
                      <a:pt x="692046" y="515121"/>
                      <a:pt x="673328" y="531884"/>
                      <a:pt x="671072" y="553786"/>
                    </a:cubicBezTo>
                    <a:cubicBezTo>
                      <a:pt x="654643" y="549673"/>
                      <a:pt x="639161" y="543198"/>
                      <a:pt x="625223" y="534368"/>
                    </a:cubicBezTo>
                    <a:cubicBezTo>
                      <a:pt x="639266" y="517461"/>
                      <a:pt x="638169" y="492406"/>
                      <a:pt x="622383" y="476230"/>
                    </a:cubicBezTo>
                    <a:cubicBezTo>
                      <a:pt x="606476" y="459931"/>
                      <a:pt x="581192" y="458323"/>
                      <a:pt x="563915" y="472246"/>
                    </a:cubicBezTo>
                    <a:cubicBezTo>
                      <a:pt x="556271" y="459147"/>
                      <a:pt x="550354" y="444927"/>
                      <a:pt x="546635" y="429843"/>
                    </a:cubicBezTo>
                    <a:cubicBezTo>
                      <a:pt x="568731" y="427745"/>
                      <a:pt x="585711" y="408931"/>
                      <a:pt x="585711" y="386151"/>
                    </a:cubicBezTo>
                    <a:cubicBezTo>
                      <a:pt x="585711" y="363517"/>
                      <a:pt x="568948" y="344798"/>
                      <a:pt x="547046" y="342542"/>
                    </a:cubicBezTo>
                    <a:cubicBezTo>
                      <a:pt x="550773" y="327655"/>
                      <a:pt x="556440" y="313546"/>
                      <a:pt x="564256" y="300769"/>
                    </a:cubicBezTo>
                    <a:cubicBezTo>
                      <a:pt x="581522" y="314264"/>
                      <a:pt x="606457" y="312467"/>
                      <a:pt x="622167" y="296293"/>
                    </a:cubicBezTo>
                    <a:cubicBezTo>
                      <a:pt x="637975" y="280018"/>
                      <a:pt x="638959" y="254830"/>
                      <a:pt x="624727" y="237944"/>
                    </a:cubicBezTo>
                    <a:cubicBezTo>
                      <a:pt x="638843" y="229046"/>
                      <a:pt x="654391" y="222263"/>
                      <a:pt x="670997" y="218145"/>
                    </a:cubicBezTo>
                    <a:close/>
                    <a:moveTo>
                      <a:pt x="888599" y="51"/>
                    </a:moveTo>
                    <a:cubicBezTo>
                      <a:pt x="549309" y="4932"/>
                      <a:pt x="279179" y="203462"/>
                      <a:pt x="214901" y="405245"/>
                    </a:cubicBezTo>
                    <a:cubicBezTo>
                      <a:pt x="150623" y="607028"/>
                      <a:pt x="216528" y="436977"/>
                      <a:pt x="122145" y="683511"/>
                    </a:cubicBezTo>
                    <a:cubicBezTo>
                      <a:pt x="110754" y="788471"/>
                      <a:pt x="186423" y="773825"/>
                      <a:pt x="166082" y="849494"/>
                    </a:cubicBezTo>
                    <a:cubicBezTo>
                      <a:pt x="145741" y="925163"/>
                      <a:pt x="4167" y="1076501"/>
                      <a:pt x="99" y="1137524"/>
                    </a:cubicBezTo>
                    <a:cubicBezTo>
                      <a:pt x="-3970" y="1198547"/>
                      <a:pt x="118891" y="1183088"/>
                      <a:pt x="141673" y="1215634"/>
                    </a:cubicBezTo>
                    <a:cubicBezTo>
                      <a:pt x="164455" y="1248179"/>
                      <a:pt x="132723" y="1307575"/>
                      <a:pt x="136791" y="1332798"/>
                    </a:cubicBezTo>
                    <a:cubicBezTo>
                      <a:pt x="140859" y="1358021"/>
                      <a:pt x="163641" y="1357207"/>
                      <a:pt x="166082" y="1366971"/>
                    </a:cubicBezTo>
                    <a:cubicBezTo>
                      <a:pt x="168523" y="1376735"/>
                      <a:pt x="140859" y="1375108"/>
                      <a:pt x="151436" y="1391380"/>
                    </a:cubicBezTo>
                    <a:cubicBezTo>
                      <a:pt x="162014" y="1407653"/>
                      <a:pt x="213274" y="1415790"/>
                      <a:pt x="229546" y="1464608"/>
                    </a:cubicBezTo>
                    <a:cubicBezTo>
                      <a:pt x="245819" y="1513427"/>
                      <a:pt x="113195" y="1633032"/>
                      <a:pt x="249074" y="1684292"/>
                    </a:cubicBezTo>
                    <a:cubicBezTo>
                      <a:pt x="384952" y="1735552"/>
                      <a:pt x="562327" y="1630592"/>
                      <a:pt x="605450" y="1713583"/>
                    </a:cubicBezTo>
                    <a:cubicBezTo>
                      <a:pt x="648573" y="1796575"/>
                      <a:pt x="702274" y="1941403"/>
                      <a:pt x="507813" y="2182242"/>
                    </a:cubicBezTo>
                    <a:cubicBezTo>
                      <a:pt x="786893" y="2178987"/>
                      <a:pt x="1326340" y="2200955"/>
                      <a:pt x="1562296" y="2182242"/>
                    </a:cubicBezTo>
                    <a:cubicBezTo>
                      <a:pt x="1505341" y="2007308"/>
                      <a:pt x="1320644" y="1838884"/>
                      <a:pt x="1323085" y="1601300"/>
                    </a:cubicBezTo>
                    <a:cubicBezTo>
                      <a:pt x="1325526" y="1363716"/>
                      <a:pt x="1527310" y="1165188"/>
                      <a:pt x="1576942" y="756739"/>
                    </a:cubicBezTo>
                    <a:cubicBezTo>
                      <a:pt x="1626574" y="348290"/>
                      <a:pt x="1227888" y="-4832"/>
                      <a:pt x="888599" y="51"/>
                    </a:cubicBezTo>
                    <a:close/>
                  </a:path>
                </a:pathLst>
              </a:custGeom>
              <a:solidFill>
                <a:schemeClr val="accent1"/>
              </a:solidFill>
              <a:ln w="9525">
                <a:noFill/>
                <a:round/>
                <a:headEnd/>
                <a:tailEnd/>
              </a:ln>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err="1">
                  <a:ln>
                    <a:solidFill>
                      <a:schemeClr val="tx1">
                        <a:alpha val="0"/>
                      </a:schemeClr>
                    </a:solidFill>
                  </a:ln>
                </a:endParaRPr>
              </a:p>
            </p:txBody>
          </p:sp>
        </p:grpSp>
        <p:grpSp>
          <p:nvGrpSpPr>
            <p:cNvPr id="11" name="Group 10"/>
            <p:cNvGrpSpPr/>
            <p:nvPr/>
          </p:nvGrpSpPr>
          <p:grpSpPr>
            <a:xfrm>
              <a:off x="10938386" y="3778103"/>
              <a:ext cx="795615" cy="795615"/>
              <a:chOff x="10939072" y="4371689"/>
              <a:chExt cx="795728" cy="795728"/>
            </a:xfrm>
          </p:grpSpPr>
          <p:sp>
            <p:nvSpPr>
              <p:cNvPr id="52" name="Oval 51"/>
              <p:cNvSpPr/>
              <p:nvPr/>
            </p:nvSpPr>
            <p:spPr bwMode="auto">
              <a:xfrm>
                <a:off x="10939072" y="4371689"/>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44"/>
              <p:cNvSpPr/>
              <p:nvPr/>
            </p:nvSpPr>
            <p:spPr bwMode="auto">
              <a:xfrm rot="5400000">
                <a:off x="11130879" y="4563495"/>
                <a:ext cx="412115" cy="412116"/>
              </a:xfrm>
              <a:custGeom>
                <a:avLst/>
                <a:gdLst>
                  <a:gd name="connsiteX0" fmla="*/ 957973 w 1331242"/>
                  <a:gd name="connsiteY0" fmla="*/ 1077380 h 1331244"/>
                  <a:gd name="connsiteX1" fmla="*/ 957973 w 1331242"/>
                  <a:gd name="connsiteY1" fmla="*/ 253865 h 1331244"/>
                  <a:gd name="connsiteX2" fmla="*/ 970078 w 1331242"/>
                  <a:gd name="connsiteY2" fmla="*/ 241760 h 1331244"/>
                  <a:gd name="connsiteX3" fmla="*/ 1018497 w 1331242"/>
                  <a:gd name="connsiteY3" fmla="*/ 241760 h 1331244"/>
                  <a:gd name="connsiteX4" fmla="*/ 1030602 w 1331242"/>
                  <a:gd name="connsiteY4" fmla="*/ 253865 h 1331244"/>
                  <a:gd name="connsiteX5" fmla="*/ 1030602 w 1331242"/>
                  <a:gd name="connsiteY5" fmla="*/ 1077380 h 1331244"/>
                  <a:gd name="connsiteX6" fmla="*/ 1018497 w 1331242"/>
                  <a:gd name="connsiteY6" fmla="*/ 1089485 h 1331244"/>
                  <a:gd name="connsiteX7" fmla="*/ 970078 w 1331242"/>
                  <a:gd name="connsiteY7" fmla="*/ 1089485 h 1331244"/>
                  <a:gd name="connsiteX8" fmla="*/ 957973 w 1331242"/>
                  <a:gd name="connsiteY8" fmla="*/ 1077380 h 1331244"/>
                  <a:gd name="connsiteX9" fmla="*/ 729178 w 1331242"/>
                  <a:gd name="connsiteY9" fmla="*/ 1044350 h 1331244"/>
                  <a:gd name="connsiteX10" fmla="*/ 729178 w 1331242"/>
                  <a:gd name="connsiteY10" fmla="*/ 995931 h 1331244"/>
                  <a:gd name="connsiteX11" fmla="*/ 741283 w 1331242"/>
                  <a:gd name="connsiteY11" fmla="*/ 983826 h 1331244"/>
                  <a:gd name="connsiteX12" fmla="*/ 899953 w 1331242"/>
                  <a:gd name="connsiteY12" fmla="*/ 983826 h 1331244"/>
                  <a:gd name="connsiteX13" fmla="*/ 912058 w 1331242"/>
                  <a:gd name="connsiteY13" fmla="*/ 995931 h 1331244"/>
                  <a:gd name="connsiteX14" fmla="*/ 912058 w 1331242"/>
                  <a:gd name="connsiteY14" fmla="*/ 1044350 h 1331244"/>
                  <a:gd name="connsiteX15" fmla="*/ 899953 w 1331242"/>
                  <a:gd name="connsiteY15" fmla="*/ 1056455 h 1331244"/>
                  <a:gd name="connsiteX16" fmla="*/ 741283 w 1331242"/>
                  <a:gd name="connsiteY16" fmla="*/ 1056455 h 1331244"/>
                  <a:gd name="connsiteX17" fmla="*/ 729178 w 1331242"/>
                  <a:gd name="connsiteY17" fmla="*/ 1044350 h 1331244"/>
                  <a:gd name="connsiteX18" fmla="*/ 678619 w 1331242"/>
                  <a:gd name="connsiteY18" fmla="*/ 876705 h 1331244"/>
                  <a:gd name="connsiteX19" fmla="*/ 678619 w 1331242"/>
                  <a:gd name="connsiteY19" fmla="*/ 828286 h 1331244"/>
                  <a:gd name="connsiteX20" fmla="*/ 690724 w 1331242"/>
                  <a:gd name="connsiteY20" fmla="*/ 816181 h 1331244"/>
                  <a:gd name="connsiteX21" fmla="*/ 899953 w 1331242"/>
                  <a:gd name="connsiteY21" fmla="*/ 816181 h 1331244"/>
                  <a:gd name="connsiteX22" fmla="*/ 912058 w 1331242"/>
                  <a:gd name="connsiteY22" fmla="*/ 828286 h 1331244"/>
                  <a:gd name="connsiteX23" fmla="*/ 912058 w 1331242"/>
                  <a:gd name="connsiteY23" fmla="*/ 876705 h 1331244"/>
                  <a:gd name="connsiteX24" fmla="*/ 899953 w 1331242"/>
                  <a:gd name="connsiteY24" fmla="*/ 888810 h 1331244"/>
                  <a:gd name="connsiteX25" fmla="*/ 690724 w 1331242"/>
                  <a:gd name="connsiteY25" fmla="*/ 888810 h 1331244"/>
                  <a:gd name="connsiteX26" fmla="*/ 678619 w 1331242"/>
                  <a:gd name="connsiteY26" fmla="*/ 876705 h 1331244"/>
                  <a:gd name="connsiteX27" fmla="*/ 604801 w 1331242"/>
                  <a:gd name="connsiteY27" fmla="*/ 709060 h 1331244"/>
                  <a:gd name="connsiteX28" fmla="*/ 604801 w 1331242"/>
                  <a:gd name="connsiteY28" fmla="*/ 660641 h 1331244"/>
                  <a:gd name="connsiteX29" fmla="*/ 616906 w 1331242"/>
                  <a:gd name="connsiteY29" fmla="*/ 648536 h 1331244"/>
                  <a:gd name="connsiteX30" fmla="*/ 899953 w 1331242"/>
                  <a:gd name="connsiteY30" fmla="*/ 648536 h 1331244"/>
                  <a:gd name="connsiteX31" fmla="*/ 912058 w 1331242"/>
                  <a:gd name="connsiteY31" fmla="*/ 660641 h 1331244"/>
                  <a:gd name="connsiteX32" fmla="*/ 912058 w 1331242"/>
                  <a:gd name="connsiteY32" fmla="*/ 709060 h 1331244"/>
                  <a:gd name="connsiteX33" fmla="*/ 899953 w 1331242"/>
                  <a:gd name="connsiteY33" fmla="*/ 721165 h 1331244"/>
                  <a:gd name="connsiteX34" fmla="*/ 616906 w 1331242"/>
                  <a:gd name="connsiteY34" fmla="*/ 721165 h 1331244"/>
                  <a:gd name="connsiteX35" fmla="*/ 604801 w 1331242"/>
                  <a:gd name="connsiteY35" fmla="*/ 709060 h 1331244"/>
                  <a:gd name="connsiteX36" fmla="*/ 566701 w 1331242"/>
                  <a:gd name="connsiteY36" fmla="*/ 541415 h 1331244"/>
                  <a:gd name="connsiteX37" fmla="*/ 566701 w 1331242"/>
                  <a:gd name="connsiteY37" fmla="*/ 492996 h 1331244"/>
                  <a:gd name="connsiteX38" fmla="*/ 578806 w 1331242"/>
                  <a:gd name="connsiteY38" fmla="*/ 480891 h 1331244"/>
                  <a:gd name="connsiteX39" fmla="*/ 899953 w 1331242"/>
                  <a:gd name="connsiteY39" fmla="*/ 480891 h 1331244"/>
                  <a:gd name="connsiteX40" fmla="*/ 912058 w 1331242"/>
                  <a:gd name="connsiteY40" fmla="*/ 492996 h 1331244"/>
                  <a:gd name="connsiteX41" fmla="*/ 912058 w 1331242"/>
                  <a:gd name="connsiteY41" fmla="*/ 541415 h 1331244"/>
                  <a:gd name="connsiteX42" fmla="*/ 899953 w 1331242"/>
                  <a:gd name="connsiteY42" fmla="*/ 553520 h 1331244"/>
                  <a:gd name="connsiteX43" fmla="*/ 578806 w 1331242"/>
                  <a:gd name="connsiteY43" fmla="*/ 553520 h 1331244"/>
                  <a:gd name="connsiteX44" fmla="*/ 566701 w 1331242"/>
                  <a:gd name="connsiteY44" fmla="*/ 541415 h 1331244"/>
                  <a:gd name="connsiteX45" fmla="*/ 314272 w 1331242"/>
                  <a:gd name="connsiteY45" fmla="*/ 331160 h 1331244"/>
                  <a:gd name="connsiteX46" fmla="*/ 468407 w 1331242"/>
                  <a:gd name="connsiteY46" fmla="*/ 241761 h 1331244"/>
                  <a:gd name="connsiteX47" fmla="*/ 468407 w 1331242"/>
                  <a:gd name="connsiteY47" fmla="*/ 294845 h 1331244"/>
                  <a:gd name="connsiteX48" fmla="*/ 899952 w 1331242"/>
                  <a:gd name="connsiteY48" fmla="*/ 294845 h 1331244"/>
                  <a:gd name="connsiteX49" fmla="*/ 912057 w 1331242"/>
                  <a:gd name="connsiteY49" fmla="*/ 306950 h 1331244"/>
                  <a:gd name="connsiteX50" fmla="*/ 912057 w 1331242"/>
                  <a:gd name="connsiteY50" fmla="*/ 355369 h 1331244"/>
                  <a:gd name="connsiteX51" fmla="*/ 899952 w 1331242"/>
                  <a:gd name="connsiteY51" fmla="*/ 367474 h 1331244"/>
                  <a:gd name="connsiteX52" fmla="*/ 468407 w 1331242"/>
                  <a:gd name="connsiteY52" fmla="*/ 367474 h 1331244"/>
                  <a:gd name="connsiteX53" fmla="*/ 468407 w 1331242"/>
                  <a:gd name="connsiteY53" fmla="*/ 420558 h 1331244"/>
                  <a:gd name="connsiteX54" fmla="*/ 95477 w 1331242"/>
                  <a:gd name="connsiteY54" fmla="*/ 665622 h 1331244"/>
                  <a:gd name="connsiteX55" fmla="*/ 665621 w 1331242"/>
                  <a:gd name="connsiteY55" fmla="*/ 1235767 h 1331244"/>
                  <a:gd name="connsiteX56" fmla="*/ 1235765 w 1331242"/>
                  <a:gd name="connsiteY56" fmla="*/ 665622 h 1331244"/>
                  <a:gd name="connsiteX57" fmla="*/ 665621 w 1331242"/>
                  <a:gd name="connsiteY57" fmla="*/ 95477 h 1331244"/>
                  <a:gd name="connsiteX58" fmla="*/ 95477 w 1331242"/>
                  <a:gd name="connsiteY58" fmla="*/ 665622 h 1331244"/>
                  <a:gd name="connsiteX59" fmla="*/ 0 w 1331242"/>
                  <a:gd name="connsiteY59" fmla="*/ 665622 h 1331244"/>
                  <a:gd name="connsiteX60" fmla="*/ 665621 w 1331242"/>
                  <a:gd name="connsiteY60" fmla="*/ 0 h 1331244"/>
                  <a:gd name="connsiteX61" fmla="*/ 1331242 w 1331242"/>
                  <a:gd name="connsiteY61" fmla="*/ 665622 h 1331244"/>
                  <a:gd name="connsiteX62" fmla="*/ 665621 w 1331242"/>
                  <a:gd name="connsiteY62" fmla="*/ 1331244 h 1331244"/>
                  <a:gd name="connsiteX63" fmla="*/ 0 w 1331242"/>
                  <a:gd name="connsiteY63" fmla="*/ 665622 h 133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31242" h="1331244">
                    <a:moveTo>
                      <a:pt x="957973" y="1077380"/>
                    </a:moveTo>
                    <a:lnTo>
                      <a:pt x="957973" y="253865"/>
                    </a:lnTo>
                    <a:cubicBezTo>
                      <a:pt x="957973" y="247180"/>
                      <a:pt x="963393" y="241760"/>
                      <a:pt x="970078" y="241760"/>
                    </a:cubicBezTo>
                    <a:lnTo>
                      <a:pt x="1018497" y="241760"/>
                    </a:lnTo>
                    <a:cubicBezTo>
                      <a:pt x="1025182" y="241760"/>
                      <a:pt x="1030602" y="247180"/>
                      <a:pt x="1030602" y="253865"/>
                    </a:cubicBezTo>
                    <a:lnTo>
                      <a:pt x="1030602" y="1077380"/>
                    </a:lnTo>
                    <a:cubicBezTo>
                      <a:pt x="1030602" y="1084065"/>
                      <a:pt x="1025182" y="1089485"/>
                      <a:pt x="1018497" y="1089485"/>
                    </a:cubicBezTo>
                    <a:lnTo>
                      <a:pt x="970078" y="1089485"/>
                    </a:lnTo>
                    <a:cubicBezTo>
                      <a:pt x="963393" y="1089485"/>
                      <a:pt x="957973" y="1084065"/>
                      <a:pt x="957973" y="1077380"/>
                    </a:cubicBezTo>
                    <a:close/>
                    <a:moveTo>
                      <a:pt x="729178" y="1044350"/>
                    </a:moveTo>
                    <a:lnTo>
                      <a:pt x="729178" y="995931"/>
                    </a:lnTo>
                    <a:cubicBezTo>
                      <a:pt x="729178" y="989246"/>
                      <a:pt x="734598" y="983826"/>
                      <a:pt x="741283" y="983826"/>
                    </a:cubicBezTo>
                    <a:lnTo>
                      <a:pt x="899953" y="983826"/>
                    </a:lnTo>
                    <a:cubicBezTo>
                      <a:pt x="906638" y="983826"/>
                      <a:pt x="912058" y="989246"/>
                      <a:pt x="912058" y="995931"/>
                    </a:cubicBezTo>
                    <a:lnTo>
                      <a:pt x="912058" y="1044350"/>
                    </a:lnTo>
                    <a:cubicBezTo>
                      <a:pt x="912058" y="1051035"/>
                      <a:pt x="906638" y="1056455"/>
                      <a:pt x="899953" y="1056455"/>
                    </a:cubicBezTo>
                    <a:lnTo>
                      <a:pt x="741283" y="1056455"/>
                    </a:lnTo>
                    <a:cubicBezTo>
                      <a:pt x="734598" y="1056455"/>
                      <a:pt x="729178" y="1051035"/>
                      <a:pt x="729178" y="1044350"/>
                    </a:cubicBezTo>
                    <a:close/>
                    <a:moveTo>
                      <a:pt x="678619" y="876705"/>
                    </a:moveTo>
                    <a:lnTo>
                      <a:pt x="678619" y="828286"/>
                    </a:lnTo>
                    <a:cubicBezTo>
                      <a:pt x="678619" y="821601"/>
                      <a:pt x="684039" y="816181"/>
                      <a:pt x="690724" y="816181"/>
                    </a:cubicBezTo>
                    <a:lnTo>
                      <a:pt x="899953" y="816181"/>
                    </a:lnTo>
                    <a:cubicBezTo>
                      <a:pt x="906638" y="816181"/>
                      <a:pt x="912058" y="821601"/>
                      <a:pt x="912058" y="828286"/>
                    </a:cubicBezTo>
                    <a:lnTo>
                      <a:pt x="912058" y="876705"/>
                    </a:lnTo>
                    <a:cubicBezTo>
                      <a:pt x="912058" y="883390"/>
                      <a:pt x="906638" y="888810"/>
                      <a:pt x="899953" y="888810"/>
                    </a:cubicBezTo>
                    <a:lnTo>
                      <a:pt x="690724" y="888810"/>
                    </a:lnTo>
                    <a:cubicBezTo>
                      <a:pt x="684039" y="888810"/>
                      <a:pt x="678619" y="883390"/>
                      <a:pt x="678619" y="876705"/>
                    </a:cubicBezTo>
                    <a:close/>
                    <a:moveTo>
                      <a:pt x="604801" y="709060"/>
                    </a:moveTo>
                    <a:lnTo>
                      <a:pt x="604801" y="660641"/>
                    </a:lnTo>
                    <a:cubicBezTo>
                      <a:pt x="604801" y="653956"/>
                      <a:pt x="610221" y="648536"/>
                      <a:pt x="616906" y="648536"/>
                    </a:cubicBezTo>
                    <a:lnTo>
                      <a:pt x="899953" y="648536"/>
                    </a:lnTo>
                    <a:cubicBezTo>
                      <a:pt x="906638" y="648536"/>
                      <a:pt x="912058" y="653956"/>
                      <a:pt x="912058" y="660641"/>
                    </a:cubicBezTo>
                    <a:lnTo>
                      <a:pt x="912058" y="709060"/>
                    </a:lnTo>
                    <a:cubicBezTo>
                      <a:pt x="912058" y="715745"/>
                      <a:pt x="906638" y="721165"/>
                      <a:pt x="899953" y="721165"/>
                    </a:cubicBezTo>
                    <a:lnTo>
                      <a:pt x="616906" y="721165"/>
                    </a:lnTo>
                    <a:cubicBezTo>
                      <a:pt x="610221" y="721165"/>
                      <a:pt x="604801" y="715745"/>
                      <a:pt x="604801" y="709060"/>
                    </a:cubicBezTo>
                    <a:close/>
                    <a:moveTo>
                      <a:pt x="566701" y="541415"/>
                    </a:moveTo>
                    <a:lnTo>
                      <a:pt x="566701" y="492996"/>
                    </a:lnTo>
                    <a:cubicBezTo>
                      <a:pt x="566701" y="486311"/>
                      <a:pt x="572121" y="480891"/>
                      <a:pt x="578806" y="480891"/>
                    </a:cubicBezTo>
                    <a:lnTo>
                      <a:pt x="899953" y="480891"/>
                    </a:lnTo>
                    <a:cubicBezTo>
                      <a:pt x="906638" y="480891"/>
                      <a:pt x="912058" y="486311"/>
                      <a:pt x="912058" y="492996"/>
                    </a:cubicBezTo>
                    <a:lnTo>
                      <a:pt x="912058" y="541415"/>
                    </a:lnTo>
                    <a:cubicBezTo>
                      <a:pt x="912058" y="548100"/>
                      <a:pt x="906638" y="553520"/>
                      <a:pt x="899953" y="553520"/>
                    </a:cubicBezTo>
                    <a:lnTo>
                      <a:pt x="578806" y="553520"/>
                    </a:lnTo>
                    <a:cubicBezTo>
                      <a:pt x="572121" y="553520"/>
                      <a:pt x="566701" y="548100"/>
                      <a:pt x="566701" y="541415"/>
                    </a:cubicBezTo>
                    <a:close/>
                    <a:moveTo>
                      <a:pt x="314272" y="331160"/>
                    </a:moveTo>
                    <a:lnTo>
                      <a:pt x="468407" y="241761"/>
                    </a:lnTo>
                    <a:lnTo>
                      <a:pt x="468407" y="294845"/>
                    </a:lnTo>
                    <a:lnTo>
                      <a:pt x="899952" y="294845"/>
                    </a:lnTo>
                    <a:cubicBezTo>
                      <a:pt x="906637" y="294845"/>
                      <a:pt x="912057" y="300265"/>
                      <a:pt x="912057" y="306950"/>
                    </a:cubicBezTo>
                    <a:lnTo>
                      <a:pt x="912057" y="355369"/>
                    </a:lnTo>
                    <a:cubicBezTo>
                      <a:pt x="912057" y="362054"/>
                      <a:pt x="906637" y="367474"/>
                      <a:pt x="899952" y="367474"/>
                    </a:cubicBezTo>
                    <a:lnTo>
                      <a:pt x="468407" y="367474"/>
                    </a:lnTo>
                    <a:lnTo>
                      <a:pt x="468407" y="420558"/>
                    </a:lnTo>
                    <a:close/>
                    <a:moveTo>
                      <a:pt x="95477" y="665622"/>
                    </a:moveTo>
                    <a:cubicBezTo>
                      <a:pt x="95477" y="980504"/>
                      <a:pt x="350739" y="1235767"/>
                      <a:pt x="665621" y="1235767"/>
                    </a:cubicBezTo>
                    <a:cubicBezTo>
                      <a:pt x="980503" y="1235767"/>
                      <a:pt x="1235765" y="980504"/>
                      <a:pt x="1235765" y="665622"/>
                    </a:cubicBezTo>
                    <a:cubicBezTo>
                      <a:pt x="1235765" y="350740"/>
                      <a:pt x="980503" y="95477"/>
                      <a:pt x="665621" y="95477"/>
                    </a:cubicBezTo>
                    <a:cubicBezTo>
                      <a:pt x="350739" y="95477"/>
                      <a:pt x="95477" y="350740"/>
                      <a:pt x="95477" y="665622"/>
                    </a:cubicBezTo>
                    <a:close/>
                    <a:moveTo>
                      <a:pt x="0" y="665622"/>
                    </a:moveTo>
                    <a:cubicBezTo>
                      <a:pt x="0" y="298009"/>
                      <a:pt x="298009" y="0"/>
                      <a:pt x="665621" y="0"/>
                    </a:cubicBezTo>
                    <a:cubicBezTo>
                      <a:pt x="1033233" y="0"/>
                      <a:pt x="1331242" y="298009"/>
                      <a:pt x="1331242" y="665622"/>
                    </a:cubicBezTo>
                    <a:cubicBezTo>
                      <a:pt x="1331242" y="1033235"/>
                      <a:pt x="1033233" y="1331244"/>
                      <a:pt x="665621" y="1331244"/>
                    </a:cubicBezTo>
                    <a:cubicBezTo>
                      <a:pt x="298009" y="1331244"/>
                      <a:pt x="0" y="1033235"/>
                      <a:pt x="0" y="665622"/>
                    </a:cubicBezTo>
                    <a:close/>
                  </a:path>
                </a:pathLst>
              </a:custGeom>
              <a:solidFill>
                <a:schemeClr val="accent2"/>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836"/>
              </a:p>
            </p:txBody>
          </p:sp>
        </p:grpSp>
        <p:sp>
          <p:nvSpPr>
            <p:cNvPr id="103" name="TextBox 102"/>
            <p:cNvSpPr txBox="1"/>
            <p:nvPr/>
          </p:nvSpPr>
          <p:spPr>
            <a:xfrm>
              <a:off x="608583" y="3080244"/>
              <a:ext cx="209074" cy="1495864"/>
            </a:xfrm>
            <a:prstGeom prst="rect">
              <a:avLst/>
            </a:prstGeom>
            <a:noFill/>
          </p:spPr>
          <p:txBody>
            <a:bodyPr vert="vert270" wrap="none" lIns="0" tIns="0" rIns="0" bIns="0" rtlCol="0">
              <a:spAutoFit/>
            </a:bodyPr>
            <a:lstStyle/>
            <a:p>
              <a:pPr>
                <a:spcAft>
                  <a:spcPts val="600"/>
                </a:spcAft>
              </a:pPr>
              <a:r>
                <a:rPr lang="en-US" sz="1428" b="1" dirty="0"/>
                <a:t>Capacity &amp; Capability</a:t>
              </a:r>
            </a:p>
          </p:txBody>
        </p:sp>
        <p:sp>
          <p:nvSpPr>
            <p:cNvPr id="104" name="TextBox 103"/>
            <p:cNvSpPr txBox="1"/>
            <p:nvPr/>
          </p:nvSpPr>
          <p:spPr>
            <a:xfrm>
              <a:off x="1061237" y="5779466"/>
              <a:ext cx="2705211" cy="200521"/>
            </a:xfrm>
            <a:prstGeom prst="rect">
              <a:avLst/>
            </a:prstGeom>
            <a:noFill/>
          </p:spPr>
          <p:txBody>
            <a:bodyPr vert="horz" wrap="square" lIns="0" tIns="0" rIns="0" bIns="0" rtlCol="0">
              <a:spAutoFit/>
            </a:bodyPr>
            <a:lstStyle/>
            <a:p>
              <a:pPr algn="ctr">
                <a:spcAft>
                  <a:spcPts val="600"/>
                </a:spcAft>
              </a:pPr>
              <a:r>
                <a:rPr lang="en-US" sz="1428" b="1" dirty="0"/>
                <a:t>Offering progression over time</a:t>
              </a:r>
            </a:p>
          </p:txBody>
        </p:sp>
        <p:sp>
          <p:nvSpPr>
            <p:cNvPr id="105" name="Rectangle 104"/>
            <p:cNvSpPr/>
            <p:nvPr/>
          </p:nvSpPr>
          <p:spPr bwMode="auto">
            <a:xfrm>
              <a:off x="1172113" y="4258452"/>
              <a:ext cx="1390094" cy="11459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632" b="1" kern="0" dirty="0">
                  <a:latin typeface="Segoe UI"/>
                  <a:ea typeface="Segoe UI" pitchFamily="34" charset="0"/>
                  <a:cs typeface="Segoe UI" pitchFamily="34" charset="0"/>
                </a:rPr>
                <a:t>PARTNER’S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AZURE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MIGRATION OFFERING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JOURNEY</a:t>
              </a:r>
            </a:p>
          </p:txBody>
        </p:sp>
        <p:sp>
          <p:nvSpPr>
            <p:cNvPr id="106" name="Arrow: Up 105"/>
            <p:cNvSpPr/>
            <p:nvPr/>
          </p:nvSpPr>
          <p:spPr>
            <a:xfrm rot="19503756">
              <a:off x="2077301" y="1494516"/>
              <a:ext cx="607924" cy="4586830"/>
            </a:xfrm>
            <a:custGeom>
              <a:avLst/>
              <a:gdLst>
                <a:gd name="connsiteX0" fmla="*/ 0 w 772786"/>
                <a:gd name="connsiteY0" fmla="*/ 386393 h 4507355"/>
                <a:gd name="connsiteX1" fmla="*/ 386393 w 772786"/>
                <a:gd name="connsiteY1" fmla="*/ 0 h 4507355"/>
                <a:gd name="connsiteX2" fmla="*/ 772786 w 772786"/>
                <a:gd name="connsiteY2" fmla="*/ 386393 h 4507355"/>
                <a:gd name="connsiteX3" fmla="*/ 579590 w 772786"/>
                <a:gd name="connsiteY3" fmla="*/ 386393 h 4507355"/>
                <a:gd name="connsiteX4" fmla="*/ 579590 w 772786"/>
                <a:gd name="connsiteY4" fmla="*/ 4507355 h 4507355"/>
                <a:gd name="connsiteX5" fmla="*/ 193197 w 772786"/>
                <a:gd name="connsiteY5" fmla="*/ 4507355 h 4507355"/>
                <a:gd name="connsiteX6" fmla="*/ 193197 w 772786"/>
                <a:gd name="connsiteY6" fmla="*/ 386393 h 4507355"/>
                <a:gd name="connsiteX7" fmla="*/ 0 w 772786"/>
                <a:gd name="connsiteY7" fmla="*/ 386393 h 4507355"/>
                <a:gd name="connsiteX0" fmla="*/ 0 w 772786"/>
                <a:gd name="connsiteY0" fmla="*/ 386393 h 4806434"/>
                <a:gd name="connsiteX1" fmla="*/ 386393 w 772786"/>
                <a:gd name="connsiteY1" fmla="*/ 0 h 4806434"/>
                <a:gd name="connsiteX2" fmla="*/ 772786 w 772786"/>
                <a:gd name="connsiteY2" fmla="*/ 386393 h 4806434"/>
                <a:gd name="connsiteX3" fmla="*/ 579590 w 772786"/>
                <a:gd name="connsiteY3" fmla="*/ 386393 h 4806434"/>
                <a:gd name="connsiteX4" fmla="*/ 576903 w 772786"/>
                <a:gd name="connsiteY4" fmla="*/ 4806434 h 4806434"/>
                <a:gd name="connsiteX5" fmla="*/ 193197 w 772786"/>
                <a:gd name="connsiteY5" fmla="*/ 4507355 h 4806434"/>
                <a:gd name="connsiteX6" fmla="*/ 193197 w 772786"/>
                <a:gd name="connsiteY6" fmla="*/ 386393 h 4806434"/>
                <a:gd name="connsiteX7" fmla="*/ 0 w 772786"/>
                <a:gd name="connsiteY7" fmla="*/ 386393 h 4806434"/>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193197 w 772786"/>
                <a:gd name="connsiteY5" fmla="*/ 4507355 h 4665627"/>
                <a:gd name="connsiteX6" fmla="*/ 193197 w 772786"/>
                <a:gd name="connsiteY6" fmla="*/ 386393 h 4665627"/>
                <a:gd name="connsiteX7" fmla="*/ 0 w 772786"/>
                <a:gd name="connsiteY7" fmla="*/ 386393 h 4665627"/>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208013 w 772786"/>
                <a:gd name="connsiteY5" fmla="*/ 4456142 h 4665627"/>
                <a:gd name="connsiteX6" fmla="*/ 193197 w 772786"/>
                <a:gd name="connsiteY6" fmla="*/ 386393 h 4665627"/>
                <a:gd name="connsiteX7" fmla="*/ 0 w 772786"/>
                <a:gd name="connsiteY7" fmla="*/ 386393 h 466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786" h="4665627">
                  <a:moveTo>
                    <a:pt x="0" y="386393"/>
                  </a:moveTo>
                  <a:lnTo>
                    <a:pt x="386393" y="0"/>
                  </a:lnTo>
                  <a:lnTo>
                    <a:pt x="772786" y="386393"/>
                  </a:lnTo>
                  <a:lnTo>
                    <a:pt x="579590" y="386393"/>
                  </a:lnTo>
                  <a:cubicBezTo>
                    <a:pt x="578694" y="1859740"/>
                    <a:pt x="581600" y="3192280"/>
                    <a:pt x="580704" y="4665627"/>
                  </a:cubicBezTo>
                  <a:lnTo>
                    <a:pt x="208013" y="4456142"/>
                  </a:lnTo>
                  <a:cubicBezTo>
                    <a:pt x="203074" y="3099559"/>
                    <a:pt x="198136" y="1742976"/>
                    <a:pt x="193197" y="386393"/>
                  </a:cubicBezTo>
                  <a:lnTo>
                    <a:pt x="0" y="38639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93247" rtlCol="0" anchor="ctr"/>
            <a:lstStyle/>
            <a:p>
              <a:pPr algn="ctr"/>
              <a:r>
                <a:rPr lang="en-US" sz="1428" b="1" dirty="0">
                  <a:latin typeface="Segoe UI Semibold" panose="020B0702040204020203" pitchFamily="34" charset="0"/>
                  <a:cs typeface="Segoe UI Semibold" panose="020B0702040204020203" pitchFamily="34" charset="0"/>
                </a:rPr>
                <a:t>Managed Services based recurring revenue</a:t>
              </a:r>
            </a:p>
          </p:txBody>
        </p:sp>
      </p:grpSp>
    </p:spTree>
    <p:extLst>
      <p:ext uri="{BB962C8B-B14F-4D97-AF65-F5344CB8AC3E}">
        <p14:creationId xmlns:p14="http://schemas.microsoft.com/office/powerpoint/2010/main" val="199156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
        <p:nvSpPr>
          <p:cNvPr id="11" name="Rectangle 10"/>
          <p:cNvSpPr/>
          <p:nvPr/>
        </p:nvSpPr>
        <p:spPr bwMode="auto">
          <a:xfrm>
            <a:off x="880" y="-2"/>
            <a:ext cx="12456917" cy="7002566"/>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1200" cap="none" spc="0" normalizeH="0" baseline="0" noProof="0" dirty="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compr</a:t>
            </a:r>
            <a:endParaRPr kumimoji="0" lang="en-US" sz="2448"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txBox="1">
            <a:spLocks/>
          </p:cNvSpPr>
          <p:nvPr/>
        </p:nvSpPr>
        <p:spPr bwMode="ltGray">
          <a:xfrm>
            <a:off x="700334" y="3600697"/>
            <a:ext cx="5550201" cy="932604"/>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ts val="2999"/>
              </a:lnSpc>
              <a:spcBef>
                <a:spcPct val="0"/>
              </a:spcBef>
              <a:spcAft>
                <a:spcPts val="0"/>
              </a:spcAft>
              <a:buClrTx/>
              <a:buSzTx/>
              <a:buFontTx/>
              <a:buNone/>
              <a:tabLst/>
              <a:defRPr/>
            </a:pPr>
            <a:r>
              <a:rPr kumimoji="0" lang="en-US" sz="2244" b="1" i="0" u="none" strike="noStrike" kern="1200" cap="none" spc="20" normalizeH="0" baseline="0" noProof="0">
                <a:ln w="3175">
                  <a:noFill/>
                </a:ln>
                <a:solidFill>
                  <a:srgbClr val="FFFFFF"/>
                </a:solidFill>
                <a:effectLst/>
                <a:uLnTx/>
                <a:uFillTx/>
                <a:latin typeface="Segoe UI"/>
                <a:ea typeface="+mn-ea"/>
                <a:cs typeface="Segoe UI" pitchFamily="34" charset="0"/>
              </a:rPr>
              <a:t>Your vision, your results, your cloud</a:t>
            </a:r>
          </a:p>
        </p:txBody>
      </p:sp>
      <p:pic>
        <p:nvPicPr>
          <p:cNvPr id="6" name="Picture 5">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709733" y="1725908"/>
            <a:ext cx="4947327" cy="1741771"/>
          </a:xfrm>
          <a:prstGeom prst="rect">
            <a:avLst/>
          </a:prstGeom>
        </p:spPr>
      </p:pic>
      <p:pic>
        <p:nvPicPr>
          <p:cNvPr id="10" name="Picture 9">
            <a:extLst>
              <a:ext uri="{FF2B5EF4-FFF2-40B4-BE49-F238E27FC236}">
                <a16:creationId xmlns:a16="http://schemas.microsoft.com/office/drawing/2014/main" id="{D3675BDB-1B21-490A-B302-C4F9CBE873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1476" y="5883756"/>
            <a:ext cx="2394654" cy="880857"/>
          </a:xfrm>
          <a:prstGeom prst="rect">
            <a:avLst/>
          </a:prstGeom>
        </p:spPr>
      </p:pic>
      <p:sp>
        <p:nvSpPr>
          <p:cNvPr id="7" name="TextBox 6">
            <a:extLst>
              <a:ext uri="{FF2B5EF4-FFF2-40B4-BE49-F238E27FC236}">
                <a16:creationId xmlns:a16="http://schemas.microsoft.com/office/drawing/2014/main" id="{CDE56E23-99AA-48AF-817A-CE15A7C22217}"/>
              </a:ext>
            </a:extLst>
          </p:cNvPr>
          <p:cNvSpPr txBox="1"/>
          <p:nvPr/>
        </p:nvSpPr>
        <p:spPr>
          <a:xfrm>
            <a:off x="4073437" y="4656157"/>
            <a:ext cx="4643899" cy="1834348"/>
          </a:xfrm>
          <a:prstGeom prst="rect">
            <a:avLst/>
          </a:prstGeom>
          <a:noFill/>
        </p:spPr>
        <p:txBody>
          <a:bodyPr wrap="none" lIns="182880" tIns="146304" rIns="182880" bIns="146304" rtlCol="0">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400" b="0" i="0" u="none" strike="noStrike" kern="1200" cap="none" spc="-102" normalizeH="0" baseline="0" noProof="0" dirty="0">
                <a:ln w="3175">
                  <a:noFill/>
                </a:ln>
                <a:solidFill>
                  <a:srgbClr val="00BCF2"/>
                </a:solidFill>
                <a:effectLst/>
                <a:uLnTx/>
                <a:uFillTx/>
                <a:latin typeface="Segoe UI Light"/>
                <a:ea typeface="+mn-ea"/>
                <a:cs typeface="Segoe UI" pitchFamily="34" charset="0"/>
              </a:rPr>
              <a:t>Mohamed Garrana</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Cloud Solution Architect</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MEA HQ</a:t>
            </a:r>
          </a:p>
        </p:txBody>
      </p:sp>
      <p:sp>
        <p:nvSpPr>
          <p:cNvPr id="2" name="TextBox 1">
            <a:extLst>
              <a:ext uri="{FF2B5EF4-FFF2-40B4-BE49-F238E27FC236}">
                <a16:creationId xmlns:a16="http://schemas.microsoft.com/office/drawing/2014/main" id="{B63203ED-15F6-4C24-9E03-B3D97057E28C}"/>
              </a:ext>
            </a:extLst>
          </p:cNvPr>
          <p:cNvSpPr txBox="1"/>
          <p:nvPr/>
        </p:nvSpPr>
        <p:spPr>
          <a:xfrm>
            <a:off x="7437437" y="3573462"/>
            <a:ext cx="540589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b="1" dirty="0">
                <a:solidFill>
                  <a:srgbClr val="FFFFFF"/>
                </a:solidFill>
                <a:latin typeface="Segoe UI"/>
              </a:rPr>
              <a:t>Datacenter Migration to Azure</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9240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062369DE-D250-4746-8B5D-F001BAB8F2F7}"/>
              </a:ext>
            </a:extLst>
          </p:cNvPr>
          <p:cNvCxnSpPr>
            <a:cxnSpLocks/>
          </p:cNvCxnSpPr>
          <p:nvPr/>
        </p:nvCxnSpPr>
        <p:spPr>
          <a:xfrm flipV="1">
            <a:off x="649016" y="1516062"/>
            <a:ext cx="0" cy="5478465"/>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D37230-A785-441C-8BC7-2377408D917E}"/>
              </a:ext>
            </a:extLst>
          </p:cNvPr>
          <p:cNvSpPr/>
          <p:nvPr/>
        </p:nvSpPr>
        <p:spPr bwMode="auto">
          <a:xfrm>
            <a:off x="0" y="677862"/>
            <a:ext cx="3375343" cy="761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t>AGENDA</a:t>
            </a:r>
            <a:endParaRPr lang="en-IN" sz="4400" b="1"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DAC1F4D9-7459-4CFF-AE82-30D64899E589}"/>
              </a:ext>
            </a:extLst>
          </p:cNvPr>
          <p:cNvGraphicFramePr>
            <a:graphicFrameLocks noGrp="1"/>
          </p:cNvGraphicFramePr>
          <p:nvPr>
            <p:extLst>
              <p:ext uri="{D42A27DB-BD31-4B8C-83A1-F6EECF244321}">
                <p14:modId xmlns:p14="http://schemas.microsoft.com/office/powerpoint/2010/main" val="3697989822"/>
              </p:ext>
            </p:extLst>
          </p:nvPr>
        </p:nvGraphicFramePr>
        <p:xfrm>
          <a:off x="1722456" y="2125662"/>
          <a:ext cx="8305764" cy="4385132"/>
        </p:xfrm>
        <a:graphic>
          <a:graphicData uri="http://schemas.openxmlformats.org/drawingml/2006/table">
            <a:tbl>
              <a:tblPr firstRow="1" firstCol="1" bandRow="1">
                <a:tableStyleId>{5C22544A-7EE6-4342-B048-85BDC9FD1C3A}</a:tableStyleId>
              </a:tblPr>
              <a:tblGrid>
                <a:gridCol w="5767946">
                  <a:extLst>
                    <a:ext uri="{9D8B030D-6E8A-4147-A177-3AD203B41FA5}">
                      <a16:colId xmlns:a16="http://schemas.microsoft.com/office/drawing/2014/main" val="383853204"/>
                    </a:ext>
                  </a:extLst>
                </a:gridCol>
                <a:gridCol w="2537818">
                  <a:extLst>
                    <a:ext uri="{9D8B030D-6E8A-4147-A177-3AD203B41FA5}">
                      <a16:colId xmlns:a16="http://schemas.microsoft.com/office/drawing/2014/main" val="3452985740"/>
                    </a:ext>
                  </a:extLst>
                </a:gridCol>
              </a:tblGrid>
              <a:tr h="454719">
                <a:tc>
                  <a:txBody>
                    <a:bodyPr/>
                    <a:lstStyle/>
                    <a:p>
                      <a:pPr marL="0" marR="0">
                        <a:spcBef>
                          <a:spcPts val="0"/>
                        </a:spcBef>
                        <a:spcAft>
                          <a:spcPts val="0"/>
                        </a:spcAft>
                      </a:pPr>
                      <a:r>
                        <a:rPr lang="en-US" sz="3200" dirty="0">
                          <a:effectLst/>
                        </a:rPr>
                        <a:t>Title </a:t>
                      </a:r>
                      <a:endParaRPr lang="en-US" sz="32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3200" dirty="0">
                          <a:effectLst/>
                        </a:rPr>
                        <a:t>Duration</a:t>
                      </a:r>
                      <a:r>
                        <a:rPr lang="en-US" sz="1100" dirty="0">
                          <a:effectLst/>
                        </a:rPr>
                        <a:t>  </a:t>
                      </a:r>
                      <a:endParaRPr lang="en-US" sz="11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692777592"/>
                  </a:ext>
                </a:extLst>
              </a:tr>
              <a:tr h="607120">
                <a:tc>
                  <a:txBody>
                    <a:bodyPr/>
                    <a:lstStyle/>
                    <a:p>
                      <a:pPr marL="0" marR="0">
                        <a:spcBef>
                          <a:spcPts val="0"/>
                        </a:spcBef>
                        <a:spcAft>
                          <a:spcPts val="0"/>
                        </a:spcAft>
                      </a:pPr>
                      <a:r>
                        <a:rPr lang="en-US" sz="1800" dirty="0">
                          <a:effectLst/>
                        </a:rPr>
                        <a:t>DC modernization Big picture </a:t>
                      </a:r>
                      <a:endParaRPr lang="en-US" sz="18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1800">
                          <a:effectLst/>
                        </a:rPr>
                        <a:t>10:30 AM – 11:15 AM</a:t>
                      </a:r>
                      <a:endParaRPr lang="en-US" sz="18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631229304"/>
                  </a:ext>
                </a:extLst>
              </a:tr>
              <a:tr h="607120">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800" dirty="0">
                          <a:effectLst/>
                        </a:rPr>
                        <a:t>DC Assessment using Microsoft and 3</a:t>
                      </a:r>
                      <a:r>
                        <a:rPr lang="en-US" sz="1800" baseline="30000" dirty="0">
                          <a:effectLst/>
                        </a:rPr>
                        <a:t>rd</a:t>
                      </a:r>
                      <a:r>
                        <a:rPr lang="en-US" sz="1800" dirty="0">
                          <a:effectLst/>
                        </a:rPr>
                        <a:t> party tools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1800" dirty="0">
                          <a:effectLst/>
                        </a:rPr>
                        <a:t>11:15 AM – 11:45 AM</a:t>
                      </a:r>
                      <a:endParaRPr lang="en-US" sz="18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4251004442"/>
                  </a:ext>
                </a:extLst>
              </a:tr>
              <a:tr h="607120">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Break</a:t>
                      </a:r>
                    </a:p>
                  </a:txBody>
                  <a:tcPr marL="93345" marR="93345" marT="46355" marB="46355"/>
                </a:tc>
                <a:tc>
                  <a:txBody>
                    <a:bodyPr/>
                    <a:lstStyle/>
                    <a:p>
                      <a:pPr marL="0" marR="0">
                        <a:spcBef>
                          <a:spcPts val="0"/>
                        </a:spcBef>
                        <a:spcAft>
                          <a:spcPts val="0"/>
                        </a:spcAft>
                      </a:pPr>
                      <a:r>
                        <a:rPr lang="en-US" sz="1800" dirty="0">
                          <a:effectLst/>
                        </a:rPr>
                        <a:t>11:45 AM – 12:00 PM</a:t>
                      </a:r>
                      <a:endParaRPr lang="en-US" sz="18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1588269718"/>
                  </a:ext>
                </a:extLst>
              </a:tr>
              <a:tr h="700682">
                <a:tc>
                  <a:txBody>
                    <a:bodyPr/>
                    <a:lstStyle/>
                    <a:p>
                      <a:pPr marL="0" marR="0">
                        <a:spcBef>
                          <a:spcPts val="0"/>
                        </a:spcBef>
                        <a:spcAft>
                          <a:spcPts val="0"/>
                        </a:spcAft>
                      </a:pPr>
                      <a:r>
                        <a:rPr lang="en-US" sz="1800" dirty="0">
                          <a:effectLst/>
                        </a:rPr>
                        <a:t>C3 DC migration assessment in depth { Assessment pitch , Azure pitch , Deliverables and expectation }</a:t>
                      </a:r>
                      <a:endParaRPr lang="en-US" sz="18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1800" dirty="0">
                          <a:effectLst/>
                        </a:rPr>
                        <a:t>12:00 AM – 1:00 PM</a:t>
                      </a:r>
                      <a:endParaRPr lang="en-US" sz="18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97346239"/>
                  </a:ext>
                </a:extLst>
              </a:tr>
              <a:tr h="607120">
                <a:tc>
                  <a:txBody>
                    <a:bodyPr/>
                    <a:lstStyle/>
                    <a:p>
                      <a:pPr marL="0" marR="0">
                        <a:spcBef>
                          <a:spcPts val="0"/>
                        </a:spcBef>
                        <a:spcAft>
                          <a:spcPts val="0"/>
                        </a:spcAft>
                      </a:pPr>
                      <a:r>
                        <a:rPr lang="en-US" sz="1800" dirty="0">
                          <a:effectLst/>
                        </a:rPr>
                        <a:t>C3 DC migration assessment proposal walkthrough                  </a:t>
                      </a:r>
                      <a:endParaRPr lang="en-US" sz="18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1800" dirty="0">
                          <a:effectLst/>
                        </a:rPr>
                        <a:t>1:00 PM – 1:30 PM</a:t>
                      </a:r>
                      <a:endParaRPr lang="en-US" sz="18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860672369"/>
                  </a:ext>
                </a:extLst>
              </a:tr>
              <a:tr h="607120">
                <a:tc>
                  <a:txBody>
                    <a:bodyPr/>
                    <a:lstStyle/>
                    <a:p>
                      <a:pPr marL="0" marR="0">
                        <a:spcBef>
                          <a:spcPts val="0"/>
                        </a:spcBef>
                        <a:spcAft>
                          <a:spcPts val="0"/>
                        </a:spcAft>
                      </a:pPr>
                      <a:r>
                        <a:rPr lang="en-US" sz="1800" dirty="0">
                          <a:effectLst/>
                        </a:rPr>
                        <a:t>Q/A &amp;  Snacks  </a:t>
                      </a:r>
                      <a:endParaRPr lang="en-US" sz="1800" dirty="0">
                        <a:effectLst/>
                        <a:latin typeface="Calibri" panose="020F0502020204030204" pitchFamily="34" charset="0"/>
                        <a:ea typeface="Calibri" panose="020F0502020204030204" pitchFamily="34" charset="0"/>
                      </a:endParaRPr>
                    </a:p>
                  </a:txBody>
                  <a:tcPr marL="93345" marR="93345" marT="46355" marB="46355"/>
                </a:tc>
                <a:tc>
                  <a:txBody>
                    <a:bodyPr/>
                    <a:lstStyle/>
                    <a:p>
                      <a:pPr marL="0" marR="0">
                        <a:spcBef>
                          <a:spcPts val="0"/>
                        </a:spcBef>
                        <a:spcAft>
                          <a:spcPts val="0"/>
                        </a:spcAft>
                      </a:pPr>
                      <a:r>
                        <a:rPr lang="en-US" sz="1800" dirty="0">
                          <a:effectLst/>
                        </a:rPr>
                        <a:t>1:30 PM – 2:00 PM</a:t>
                      </a:r>
                      <a:endParaRPr lang="en-US" sz="18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505992023"/>
                  </a:ext>
                </a:extLst>
              </a:tr>
            </a:tbl>
          </a:graphicData>
        </a:graphic>
      </p:graphicFrame>
    </p:spTree>
    <p:extLst>
      <p:ext uri="{BB962C8B-B14F-4D97-AF65-F5344CB8AC3E}">
        <p14:creationId xmlns:p14="http://schemas.microsoft.com/office/powerpoint/2010/main" val="36154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484437" y="1820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MEA Partner Acceleration Framework</a:t>
            </a:r>
          </a:p>
        </p:txBody>
      </p:sp>
      <p:pic>
        <p:nvPicPr>
          <p:cNvPr id="3" name="Picture 2">
            <a:extLst>
              <a:ext uri="{FF2B5EF4-FFF2-40B4-BE49-F238E27FC236}">
                <a16:creationId xmlns:a16="http://schemas.microsoft.com/office/drawing/2014/main" id="{C749A06B-135A-4D88-ACA7-07156A8D6434}"/>
              </a:ext>
            </a:extLst>
          </p:cNvPr>
          <p:cNvPicPr>
            <a:picLocks noChangeAspect="1"/>
          </p:cNvPicPr>
          <p:nvPr/>
        </p:nvPicPr>
        <p:blipFill>
          <a:blip r:embed="rId3"/>
          <a:stretch>
            <a:fillRect/>
          </a:stretch>
        </p:blipFill>
        <p:spPr>
          <a:xfrm>
            <a:off x="7075925" y="4032250"/>
            <a:ext cx="5363044" cy="2962275"/>
          </a:xfrm>
          <a:prstGeom prst="rect">
            <a:avLst/>
          </a:prstGeom>
        </p:spPr>
      </p:pic>
    </p:spTree>
    <p:extLst>
      <p:ext uri="{BB962C8B-B14F-4D97-AF65-F5344CB8AC3E}">
        <p14:creationId xmlns:p14="http://schemas.microsoft.com/office/powerpoint/2010/main" val="304760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69CA-3D21-4ED2-86CC-C3CE2578FDB6}"/>
              </a:ext>
            </a:extLst>
          </p:cNvPr>
          <p:cNvSpPr>
            <a:spLocks noGrp="1"/>
          </p:cNvSpPr>
          <p:nvPr>
            <p:ph type="title"/>
          </p:nvPr>
        </p:nvSpPr>
        <p:spPr>
          <a:xfrm>
            <a:off x="6548753" y="733065"/>
            <a:ext cx="4586351" cy="915074"/>
          </a:xfrm>
        </p:spPr>
        <p:txBody>
          <a:bodyPr/>
          <a:lstStyle/>
          <a:p>
            <a:r>
              <a:rPr lang="en-US" dirty="0"/>
              <a:t>Technical Delivery </a:t>
            </a:r>
            <a:endParaRPr lang="en-US"/>
          </a:p>
        </p:txBody>
      </p:sp>
      <p:graphicFrame>
        <p:nvGraphicFramePr>
          <p:cNvPr id="3" name="Table 2">
            <a:extLst>
              <a:ext uri="{FF2B5EF4-FFF2-40B4-BE49-F238E27FC236}">
                <a16:creationId xmlns:a16="http://schemas.microsoft.com/office/drawing/2014/main" id="{7169C316-9C31-463E-B0B7-CEF419E2FA2F}"/>
              </a:ext>
            </a:extLst>
          </p:cNvPr>
          <p:cNvGraphicFramePr>
            <a:graphicFrameLocks noGrp="1"/>
          </p:cNvGraphicFramePr>
          <p:nvPr>
            <p:extLst/>
          </p:nvPr>
        </p:nvGraphicFramePr>
        <p:xfrm>
          <a:off x="1036637" y="1650997"/>
          <a:ext cx="4404722" cy="4437065"/>
        </p:xfrm>
        <a:graphic>
          <a:graphicData uri="http://schemas.openxmlformats.org/drawingml/2006/table">
            <a:tbl>
              <a:tblPr firstRow="1" firstCol="1" bandRow="1">
                <a:tableStyleId>{5C22544A-7EE6-4342-B048-85BDC9FD1C3A}</a:tableStyleId>
              </a:tblPr>
              <a:tblGrid>
                <a:gridCol w="680457">
                  <a:extLst>
                    <a:ext uri="{9D8B030D-6E8A-4147-A177-3AD203B41FA5}">
                      <a16:colId xmlns:a16="http://schemas.microsoft.com/office/drawing/2014/main" val="1175779531"/>
                    </a:ext>
                  </a:extLst>
                </a:gridCol>
                <a:gridCol w="3157911">
                  <a:extLst>
                    <a:ext uri="{9D8B030D-6E8A-4147-A177-3AD203B41FA5}">
                      <a16:colId xmlns:a16="http://schemas.microsoft.com/office/drawing/2014/main" val="3933816539"/>
                    </a:ext>
                  </a:extLst>
                </a:gridCol>
                <a:gridCol w="566354">
                  <a:extLst>
                    <a:ext uri="{9D8B030D-6E8A-4147-A177-3AD203B41FA5}">
                      <a16:colId xmlns:a16="http://schemas.microsoft.com/office/drawing/2014/main" val="1508630912"/>
                    </a:ext>
                  </a:extLst>
                </a:gridCol>
              </a:tblGrid>
              <a:tr h="130502">
                <a:tc>
                  <a:txBody>
                    <a:bodyPr/>
                    <a:lstStyle/>
                    <a:p>
                      <a:pPr marL="0" marR="0">
                        <a:lnSpc>
                          <a:spcPct val="107000"/>
                        </a:lnSpc>
                        <a:spcBef>
                          <a:spcPts val="0"/>
                        </a:spcBef>
                        <a:spcAft>
                          <a:spcPts val="0"/>
                        </a:spcAft>
                      </a:pPr>
                      <a:r>
                        <a:rPr lang="en-US" sz="800">
                          <a:effectLst/>
                        </a:rPr>
                        <a:t>Title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Link</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Duration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59353458"/>
                  </a:ext>
                </a:extLst>
              </a:tr>
              <a:tr h="391506">
                <a:tc>
                  <a:txBody>
                    <a:bodyPr/>
                    <a:lstStyle/>
                    <a:p>
                      <a:pPr marL="0" marR="0">
                        <a:lnSpc>
                          <a:spcPct val="107000"/>
                        </a:lnSpc>
                        <a:spcBef>
                          <a:spcPts val="0"/>
                        </a:spcBef>
                        <a:spcAft>
                          <a:spcPts val="0"/>
                        </a:spcAft>
                      </a:pPr>
                      <a:r>
                        <a:rPr lang="en-US" sz="800">
                          <a:effectLst/>
                        </a:rPr>
                        <a:t>Microsoft Azure essentials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https://linuxacademy.com/azure/training/course/name/microsoft-azure-essentials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5 hours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547277714"/>
                  </a:ext>
                </a:extLst>
              </a:tr>
              <a:tr h="391506">
                <a:tc>
                  <a:txBody>
                    <a:bodyPr/>
                    <a:lstStyle/>
                    <a:p>
                      <a:pPr marL="0" marR="0">
                        <a:lnSpc>
                          <a:spcPct val="107000"/>
                        </a:lnSpc>
                        <a:spcBef>
                          <a:spcPts val="0"/>
                        </a:spcBef>
                        <a:spcAft>
                          <a:spcPts val="0"/>
                        </a:spcAft>
                      </a:pPr>
                      <a:r>
                        <a:rPr lang="en-US" sz="800">
                          <a:effectLst/>
                        </a:rPr>
                        <a:t>Azure Migration Overview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https://channel9.msdn.com/Blogs/Hybrid-Cloud/Migration?term=migration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minutes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932370788"/>
                  </a:ext>
                </a:extLst>
              </a:tr>
              <a:tr h="391506">
                <a:tc>
                  <a:txBody>
                    <a:bodyPr/>
                    <a:lstStyle/>
                    <a:p>
                      <a:pPr marL="0" marR="0">
                        <a:lnSpc>
                          <a:spcPct val="107000"/>
                        </a:lnSpc>
                        <a:spcBef>
                          <a:spcPts val="0"/>
                        </a:spcBef>
                        <a:spcAft>
                          <a:spcPts val="0"/>
                        </a:spcAft>
                      </a:pPr>
                      <a:r>
                        <a:rPr lang="en-US" sz="800">
                          <a:effectLst/>
                        </a:rPr>
                        <a:t>Azure Migration Deep Dive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https://channel9.msdn.com/events/Ignite/Microsoft-Ignite-Orlando-2017/BRK2233?term=migration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697904881"/>
                  </a:ext>
                </a:extLst>
              </a:tr>
              <a:tr h="391506">
                <a:tc>
                  <a:txBody>
                    <a:bodyPr/>
                    <a:lstStyle/>
                    <a:p>
                      <a:pPr marL="0" marR="0">
                        <a:lnSpc>
                          <a:spcPct val="107000"/>
                        </a:lnSpc>
                        <a:spcBef>
                          <a:spcPts val="0"/>
                        </a:spcBef>
                        <a:spcAft>
                          <a:spcPts val="0"/>
                        </a:spcAft>
                      </a:pPr>
                      <a:r>
                        <a:rPr lang="en-US" sz="800">
                          <a:effectLst/>
                        </a:rPr>
                        <a:t>Azure Migrate 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https://channel9.msdn.com/Shows/Azure-Power-Lunch/AzureMigrateService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30 minutes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363977556"/>
                  </a:ext>
                </a:extLst>
              </a:tr>
              <a:tr h="522007">
                <a:tc>
                  <a:txBody>
                    <a:bodyPr/>
                    <a:lstStyle/>
                    <a:p>
                      <a:pPr marL="0" marR="0">
                        <a:lnSpc>
                          <a:spcPct val="107000"/>
                        </a:lnSpc>
                        <a:spcBef>
                          <a:spcPts val="0"/>
                        </a:spcBef>
                        <a:spcAft>
                          <a:spcPts val="0"/>
                        </a:spcAft>
                      </a:pPr>
                      <a:r>
                        <a:rPr lang="en-US" sz="800">
                          <a:effectLst/>
                        </a:rPr>
                        <a:t>Cost savings with Azure Virtual Machines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https://channel9.msdn.com/events/Ignite/Microsoft-Ignite-Orlando-2017/BRK3178?term=cost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hour</a:t>
                      </a:r>
                    </a:p>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38267378"/>
                  </a:ext>
                </a:extLst>
              </a:tr>
              <a:tr h="391506">
                <a:tc>
                  <a:txBody>
                    <a:bodyPr/>
                    <a:lstStyle/>
                    <a:p>
                      <a:pPr marL="0" marR="0">
                        <a:lnSpc>
                          <a:spcPct val="107000"/>
                        </a:lnSpc>
                        <a:spcBef>
                          <a:spcPts val="0"/>
                        </a:spcBef>
                        <a:spcAft>
                          <a:spcPts val="0"/>
                        </a:spcAft>
                      </a:pPr>
                      <a:r>
                        <a:rPr lang="en-US" sz="800">
                          <a:effectLst/>
                        </a:rPr>
                        <a:t>Getting started with Azure backup</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https://blogs.msdn.microsoft.com/azuregov/2017/02/16/getting-started-with-azure-backup-vaults-policies/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2710335516"/>
                  </a:ext>
                </a:extLst>
              </a:tr>
              <a:tr h="391506">
                <a:tc>
                  <a:txBody>
                    <a:bodyPr/>
                    <a:lstStyle/>
                    <a:p>
                      <a:pPr marL="0" marR="0">
                        <a:lnSpc>
                          <a:spcPct val="107000"/>
                        </a:lnSpc>
                        <a:spcBef>
                          <a:spcPts val="0"/>
                        </a:spcBef>
                        <a:spcAft>
                          <a:spcPts val="0"/>
                        </a:spcAft>
                      </a:pPr>
                      <a:r>
                        <a:rPr lang="en-US" sz="800">
                          <a:effectLst/>
                        </a:rPr>
                        <a:t>Cloud Migration Site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https://azure.microsoft.com/en-us/solutions/cloud-migration/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17235252"/>
                  </a:ext>
                </a:extLst>
              </a:tr>
              <a:tr h="391506">
                <a:tc>
                  <a:txBody>
                    <a:bodyPr/>
                    <a:lstStyle/>
                    <a:p>
                      <a:pPr marL="0" marR="0">
                        <a:lnSpc>
                          <a:spcPct val="107000"/>
                        </a:lnSpc>
                        <a:spcBef>
                          <a:spcPts val="0"/>
                        </a:spcBef>
                        <a:spcAft>
                          <a:spcPts val="0"/>
                        </a:spcAft>
                      </a:pPr>
                      <a:r>
                        <a:rPr lang="en-US" sz="800">
                          <a:effectLst/>
                        </a:rPr>
                        <a:t>Azure Migration 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779996993"/>
                  </a:ext>
                </a:extLst>
              </a:tr>
              <a:tr h="522007">
                <a:tc>
                  <a:txBody>
                    <a:bodyPr/>
                    <a:lstStyle/>
                    <a:p>
                      <a:pPr marL="0" marR="0">
                        <a:lnSpc>
                          <a:spcPct val="107000"/>
                        </a:lnSpc>
                        <a:spcBef>
                          <a:spcPts val="0"/>
                        </a:spcBef>
                        <a:spcAft>
                          <a:spcPts val="0"/>
                        </a:spcAft>
                      </a:pPr>
                      <a:r>
                        <a:rPr lang="en-US" sz="800">
                          <a:effectLst/>
                        </a:rPr>
                        <a:t>Azure Migration Overview Guide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https://aka.ms/azuremigration_overview</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82043009"/>
                  </a:ext>
                </a:extLst>
              </a:tr>
              <a:tr h="522007">
                <a:tc>
                  <a:txBody>
                    <a:bodyPr/>
                    <a:lstStyle/>
                    <a:p>
                      <a:pPr marL="0" marR="0">
                        <a:lnSpc>
                          <a:spcPct val="107000"/>
                        </a:lnSpc>
                        <a:spcBef>
                          <a:spcPts val="0"/>
                        </a:spcBef>
                        <a:spcAft>
                          <a:spcPts val="0"/>
                        </a:spcAft>
                      </a:pPr>
                      <a:r>
                        <a:rPr lang="en-US" sz="800">
                          <a:effectLst/>
                        </a:rPr>
                        <a:t>DC Transformation Partner Resources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u="sng">
                          <a:effectLst/>
                          <a:hlinkClick r:id="rId3"/>
                        </a:rPr>
                        <a:t>https://www.microsoftpartnerserverandcloud.com/Pages/practice.aspx?page=15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dirty="0">
                          <a:effectLst/>
                        </a:rPr>
                        <a:t>Reference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825359912"/>
                  </a:ext>
                </a:extLst>
              </a:tr>
            </a:tbl>
          </a:graphicData>
        </a:graphic>
      </p:graphicFrame>
      <p:graphicFrame>
        <p:nvGraphicFramePr>
          <p:cNvPr id="4" name="Table 3">
            <a:extLst>
              <a:ext uri="{FF2B5EF4-FFF2-40B4-BE49-F238E27FC236}">
                <a16:creationId xmlns:a16="http://schemas.microsoft.com/office/drawing/2014/main" id="{2CAA951C-5F17-497F-8A2F-6105CCE80409}"/>
              </a:ext>
            </a:extLst>
          </p:cNvPr>
          <p:cNvGraphicFramePr>
            <a:graphicFrameLocks noGrp="1"/>
          </p:cNvGraphicFramePr>
          <p:nvPr>
            <p:extLst/>
          </p:nvPr>
        </p:nvGraphicFramePr>
        <p:xfrm>
          <a:off x="6122394" y="1613216"/>
          <a:ext cx="5439071" cy="4437060"/>
        </p:xfrm>
        <a:graphic>
          <a:graphicData uri="http://schemas.openxmlformats.org/drawingml/2006/table">
            <a:tbl>
              <a:tblPr firstRow="1" firstCol="1" bandRow="1">
                <a:tableStyleId>{5C22544A-7EE6-4342-B048-85BDC9FD1C3A}</a:tableStyleId>
              </a:tblPr>
              <a:tblGrid>
                <a:gridCol w="897592">
                  <a:extLst>
                    <a:ext uri="{9D8B030D-6E8A-4147-A177-3AD203B41FA5}">
                      <a16:colId xmlns:a16="http://schemas.microsoft.com/office/drawing/2014/main" val="3948218962"/>
                    </a:ext>
                  </a:extLst>
                </a:gridCol>
                <a:gridCol w="3940563">
                  <a:extLst>
                    <a:ext uri="{9D8B030D-6E8A-4147-A177-3AD203B41FA5}">
                      <a16:colId xmlns:a16="http://schemas.microsoft.com/office/drawing/2014/main" val="2139721820"/>
                    </a:ext>
                  </a:extLst>
                </a:gridCol>
                <a:gridCol w="600916">
                  <a:extLst>
                    <a:ext uri="{9D8B030D-6E8A-4147-A177-3AD203B41FA5}">
                      <a16:colId xmlns:a16="http://schemas.microsoft.com/office/drawing/2014/main" val="33494669"/>
                    </a:ext>
                  </a:extLst>
                </a:gridCol>
              </a:tblGrid>
              <a:tr h="164336">
                <a:tc>
                  <a:txBody>
                    <a:bodyPr/>
                    <a:lstStyle/>
                    <a:p>
                      <a:pPr marL="0" marR="0">
                        <a:lnSpc>
                          <a:spcPct val="107000"/>
                        </a:lnSpc>
                        <a:spcBef>
                          <a:spcPts val="0"/>
                        </a:spcBef>
                        <a:spcAft>
                          <a:spcPts val="0"/>
                        </a:spcAft>
                      </a:pPr>
                      <a:r>
                        <a:rPr lang="en-US" sz="1000">
                          <a:effectLst/>
                        </a:rPr>
                        <a:t>Title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Link</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Duration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293762648"/>
                  </a:ext>
                </a:extLst>
              </a:tr>
              <a:tr h="986013">
                <a:tc>
                  <a:txBody>
                    <a:bodyPr/>
                    <a:lstStyle/>
                    <a:p>
                      <a:pPr marL="0" marR="0">
                        <a:lnSpc>
                          <a:spcPct val="107000"/>
                        </a:lnSpc>
                        <a:spcBef>
                          <a:spcPts val="0"/>
                        </a:spcBef>
                        <a:spcAft>
                          <a:spcPts val="0"/>
                        </a:spcAft>
                      </a:pPr>
                      <a:r>
                        <a:rPr lang="en-US" sz="1000">
                          <a:effectLst/>
                        </a:rPr>
                        <a:t>implementing Microsoft Azure Infrastructure Exam 70-533 </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4"/>
                        </a:rPr>
                        <a:t>https://linuxacademy.com/azure/training/course/name/implementing-microsoft-azure-infrastructure-exam-70-533-prep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32 hours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593323201"/>
                  </a:ext>
                </a:extLst>
              </a:tr>
              <a:tr h="493007">
                <a:tc>
                  <a:txBody>
                    <a:bodyPr/>
                    <a:lstStyle/>
                    <a:p>
                      <a:pPr marL="0" marR="0">
                        <a:lnSpc>
                          <a:spcPct val="107000"/>
                        </a:lnSpc>
                        <a:spcBef>
                          <a:spcPts val="0"/>
                        </a:spcBef>
                        <a:spcAft>
                          <a:spcPts val="0"/>
                        </a:spcAft>
                      </a:pPr>
                      <a:r>
                        <a:rPr lang="en-US" sz="1000">
                          <a:effectLst/>
                        </a:rPr>
                        <a:t>Migration to Azure using ASR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https://channel9.msdn.com/events/Ignite/Microsoft-Ignite-Orlando-2017/BRK3243?term=migration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729826642"/>
                  </a:ext>
                </a:extLst>
              </a:tr>
              <a:tr h="657342">
                <a:tc>
                  <a:txBody>
                    <a:bodyPr/>
                    <a:lstStyle/>
                    <a:p>
                      <a:pPr marL="0" marR="0">
                        <a:lnSpc>
                          <a:spcPct val="107000"/>
                        </a:lnSpc>
                        <a:spcBef>
                          <a:spcPts val="0"/>
                        </a:spcBef>
                        <a:spcAft>
                          <a:spcPts val="0"/>
                        </a:spcAft>
                      </a:pPr>
                      <a:r>
                        <a:rPr lang="en-US" sz="1000">
                          <a:effectLst/>
                        </a:rPr>
                        <a:t>Importing an on-premises VM into Azure</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https://channel9.msdn.com/Shows/Azure-Power-Lunch/Importing-an-on-premises-VM-into-Azure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30 minutes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05670069"/>
                  </a:ext>
                </a:extLst>
              </a:tr>
              <a:tr h="493007">
                <a:tc>
                  <a:txBody>
                    <a:bodyPr/>
                    <a:lstStyle/>
                    <a:p>
                      <a:pPr marL="0" marR="0">
                        <a:lnSpc>
                          <a:spcPct val="107000"/>
                        </a:lnSpc>
                        <a:spcBef>
                          <a:spcPts val="0"/>
                        </a:spcBef>
                        <a:spcAft>
                          <a:spcPts val="0"/>
                        </a:spcAft>
                      </a:pPr>
                      <a:r>
                        <a:rPr lang="en-US" sz="1000">
                          <a:effectLst/>
                        </a:rPr>
                        <a:t>Azure Site Recovery Deep Dive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https://channel9.msdn.com/Shows/Azure-Power-Lunch/Azure-Site-Recovery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03250012"/>
                  </a:ext>
                </a:extLst>
              </a:tr>
              <a:tr h="657342">
                <a:tc>
                  <a:txBody>
                    <a:bodyPr/>
                    <a:lstStyle/>
                    <a:p>
                      <a:pPr marL="0" marR="0">
                        <a:lnSpc>
                          <a:spcPct val="107000"/>
                        </a:lnSpc>
                        <a:spcBef>
                          <a:spcPts val="0"/>
                        </a:spcBef>
                        <a:spcAft>
                          <a:spcPts val="0"/>
                        </a:spcAft>
                      </a:pPr>
                      <a:r>
                        <a:rPr lang="en-US" sz="1000">
                          <a:effectLst/>
                        </a:rPr>
                        <a:t>Azure Migration Technical Whitepaper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https://aka.ms/azuremigration_twp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526909169"/>
                  </a:ext>
                </a:extLst>
              </a:tr>
              <a:tr h="657342">
                <a:tc>
                  <a:txBody>
                    <a:bodyPr/>
                    <a:lstStyle/>
                    <a:p>
                      <a:pPr marL="0" marR="0">
                        <a:lnSpc>
                          <a:spcPct val="107000"/>
                        </a:lnSpc>
                        <a:spcBef>
                          <a:spcPts val="0"/>
                        </a:spcBef>
                        <a:spcAft>
                          <a:spcPts val="0"/>
                        </a:spcAft>
                      </a:pPr>
                      <a:r>
                        <a:rPr lang="en-US" sz="1000">
                          <a:effectLst/>
                        </a:rPr>
                        <a:t>DC Transformation Partner Resources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3"/>
                        </a:rPr>
                        <a:t>https://www.microsoftpartnerserverandcloud.com/Pages/practice.aspx?page=15</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90159664"/>
                  </a:ext>
                </a:extLst>
              </a:tr>
              <a:tr h="328671">
                <a:tc>
                  <a:txBody>
                    <a:bodyPr/>
                    <a:lstStyle/>
                    <a:p>
                      <a:pPr marL="0" marR="0">
                        <a:lnSpc>
                          <a:spcPct val="107000"/>
                        </a:lnSpc>
                        <a:spcBef>
                          <a:spcPts val="0"/>
                        </a:spcBef>
                        <a:spcAft>
                          <a:spcPts val="0"/>
                        </a:spcAft>
                      </a:pPr>
                      <a:r>
                        <a:rPr lang="en-US" sz="1000">
                          <a:effectLst/>
                        </a:rPr>
                        <a:t>Azure ASR Architecture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5"/>
                        </a:rPr>
                        <a:t>https://docs.microsoft.com/en-us/azure/site-recovery/concepts-vmware-to-azure-architecture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dirty="0">
                          <a:effectLst/>
                        </a:rPr>
                        <a:t>Reference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433691953"/>
                  </a:ext>
                </a:extLst>
              </a:tr>
            </a:tbl>
          </a:graphicData>
        </a:graphic>
      </p:graphicFrame>
      <p:sp>
        <p:nvSpPr>
          <p:cNvPr id="5" name="Title 1">
            <a:extLst>
              <a:ext uri="{FF2B5EF4-FFF2-40B4-BE49-F238E27FC236}">
                <a16:creationId xmlns:a16="http://schemas.microsoft.com/office/drawing/2014/main" id="{B6160AD6-E0C6-47F8-8070-2A8114DC10D1}"/>
              </a:ext>
            </a:extLst>
          </p:cNvPr>
          <p:cNvSpPr txBox="1">
            <a:spLocks/>
          </p:cNvSpPr>
          <p:nvPr/>
        </p:nvSpPr>
        <p:spPr>
          <a:xfrm>
            <a:off x="1874837" y="820437"/>
            <a:ext cx="2514600" cy="762674"/>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dirty="0">
                <a:ln>
                  <a:noFill/>
                </a:ln>
                <a:solidFill>
                  <a:prstClr val="black"/>
                </a:solidFill>
                <a:effectLst/>
                <a:uLnTx/>
                <a:uFillTx/>
                <a:latin typeface="Calibri Light" panose="020F0302020204030204"/>
                <a:ea typeface="+mj-ea"/>
                <a:cs typeface="+mj-cs"/>
              </a:rPr>
              <a:t>Pre-Sales</a:t>
            </a:r>
          </a:p>
        </p:txBody>
      </p:sp>
    </p:spTree>
    <p:extLst>
      <p:ext uri="{BB962C8B-B14F-4D97-AF65-F5344CB8AC3E}">
        <p14:creationId xmlns:p14="http://schemas.microsoft.com/office/powerpoint/2010/main" val="30719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255837" y="2201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Migration Framework &amp; Methodologies</a:t>
            </a:r>
            <a:br>
              <a:rPr lang="en-US" sz="6000" dirty="0"/>
            </a:br>
            <a:endParaRPr lang="en-US" sz="6000" dirty="0"/>
          </a:p>
        </p:txBody>
      </p:sp>
    </p:spTree>
    <p:extLst>
      <p:ext uri="{BB962C8B-B14F-4D97-AF65-F5344CB8AC3E}">
        <p14:creationId xmlns:p14="http://schemas.microsoft.com/office/powerpoint/2010/main" val="264552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A224-57A1-44B6-A393-FF804E333205}"/>
              </a:ext>
            </a:extLst>
          </p:cNvPr>
          <p:cNvSpPr>
            <a:spLocks noGrp="1"/>
          </p:cNvSpPr>
          <p:nvPr>
            <p:ph type="title"/>
          </p:nvPr>
        </p:nvSpPr>
        <p:spPr>
          <a:xfrm>
            <a:off x="74098" y="-165631"/>
            <a:ext cx="10726460" cy="1351952"/>
          </a:xfrm>
        </p:spPr>
        <p:txBody>
          <a:bodyPr/>
          <a:lstStyle/>
          <a:p>
            <a:r>
              <a:rPr lang="en-US" dirty="0"/>
              <a:t>What’s Driving Migrations?</a:t>
            </a:r>
          </a:p>
        </p:txBody>
      </p:sp>
      <p:sp>
        <p:nvSpPr>
          <p:cNvPr id="3" name="Freeform: Shape 2">
            <a:extLst>
              <a:ext uri="{FF2B5EF4-FFF2-40B4-BE49-F238E27FC236}">
                <a16:creationId xmlns:a16="http://schemas.microsoft.com/office/drawing/2014/main" id="{9012D0E8-A955-4572-8F5C-61921FA83A2A}"/>
              </a:ext>
            </a:extLst>
          </p:cNvPr>
          <p:cNvSpPr/>
          <p:nvPr/>
        </p:nvSpPr>
        <p:spPr bwMode="auto">
          <a:xfrm>
            <a:off x="2175881" y="2256723"/>
            <a:ext cx="8334053" cy="4353535"/>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B9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45F1973A-AC47-4F16-8949-4D726C42FDB3}"/>
              </a:ext>
            </a:extLst>
          </p:cNvPr>
          <p:cNvCxnSpPr>
            <a:cxnSpLocks/>
          </p:cNvCxnSpPr>
          <p:nvPr/>
        </p:nvCxnSpPr>
        <p:spPr>
          <a:xfrm>
            <a:off x="442689" y="4063900"/>
            <a:ext cx="5900220" cy="2546359"/>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7FF55F-EC5C-4792-A664-DF080725D468}"/>
              </a:ext>
            </a:extLst>
          </p:cNvPr>
          <p:cNvCxnSpPr>
            <a:cxnSpLocks/>
          </p:cNvCxnSpPr>
          <p:nvPr/>
        </p:nvCxnSpPr>
        <p:spPr>
          <a:xfrm>
            <a:off x="1832921" y="1912746"/>
            <a:ext cx="4509987" cy="46975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6B762C9-7B2D-4D56-8B4D-7089CD2E01FD}"/>
              </a:ext>
            </a:extLst>
          </p:cNvPr>
          <p:cNvCxnSpPr>
            <a:cxnSpLocks/>
          </p:cNvCxnSpPr>
          <p:nvPr/>
        </p:nvCxnSpPr>
        <p:spPr>
          <a:xfrm flipH="1">
            <a:off x="6356278" y="4044083"/>
            <a:ext cx="5921529" cy="25661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D3CEE3-05D6-4986-AF40-C5A660CD5C7B}"/>
              </a:ext>
            </a:extLst>
          </p:cNvPr>
          <p:cNvCxnSpPr>
            <a:cxnSpLocks/>
          </p:cNvCxnSpPr>
          <p:nvPr/>
        </p:nvCxnSpPr>
        <p:spPr>
          <a:xfrm flipH="1">
            <a:off x="6342910" y="1009607"/>
            <a:ext cx="2068514" cy="515738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E1C535-CBB4-4976-A105-DF2994E39D7C}"/>
              </a:ext>
            </a:extLst>
          </p:cNvPr>
          <p:cNvCxnSpPr>
            <a:cxnSpLocks/>
          </p:cNvCxnSpPr>
          <p:nvPr/>
        </p:nvCxnSpPr>
        <p:spPr>
          <a:xfrm>
            <a:off x="6355872" y="1076101"/>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9E9881-1C12-4ACE-8E08-5E769C61A817}"/>
              </a:ext>
            </a:extLst>
          </p:cNvPr>
          <p:cNvCxnSpPr>
            <a:cxnSpLocks/>
            <a:stCxn id="20" idx="1"/>
          </p:cNvCxnSpPr>
          <p:nvPr/>
        </p:nvCxnSpPr>
        <p:spPr>
          <a:xfrm>
            <a:off x="4197505" y="1411325"/>
            <a:ext cx="2035681" cy="475566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30D22A-8830-4007-A71A-34144A1619BE}"/>
              </a:ext>
            </a:extLst>
          </p:cNvPr>
          <p:cNvCxnSpPr>
            <a:cxnSpLocks/>
          </p:cNvCxnSpPr>
          <p:nvPr/>
        </p:nvCxnSpPr>
        <p:spPr>
          <a:xfrm flipH="1">
            <a:off x="6342909" y="1894044"/>
            <a:ext cx="4557683" cy="47162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BF374C63-C697-4299-B54D-AB938FC1D082}"/>
              </a:ext>
            </a:extLst>
          </p:cNvPr>
          <p:cNvSpPr/>
          <p:nvPr/>
        </p:nvSpPr>
        <p:spPr bwMode="auto">
          <a:xfrm>
            <a:off x="3826272" y="3943241"/>
            <a:ext cx="5033270" cy="2667018"/>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b="1" err="1">
              <a:ln w="22225">
                <a:solidFill>
                  <a:schemeClr val="accent2"/>
                </a:solidFill>
                <a:prstDash val="solid"/>
              </a:ln>
              <a:solidFill>
                <a:schemeClr val="accent2">
                  <a:lumMod val="40000"/>
                  <a:lumOff val="60000"/>
                </a:schemeClr>
              </a:solidFill>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6AD2E96C-C947-4B8F-AA33-C767265E5A58}"/>
              </a:ext>
            </a:extLst>
          </p:cNvPr>
          <p:cNvSpPr txBox="1">
            <a:spLocks/>
          </p:cNvSpPr>
          <p:nvPr/>
        </p:nvSpPr>
        <p:spPr>
          <a:xfrm>
            <a:off x="4974905" y="4833925"/>
            <a:ext cx="2736007" cy="57627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70235">
              <a:defRPr/>
            </a:pPr>
            <a:r>
              <a:rPr lang="en-US" sz="4079" b="0" spc="0" dirty="0">
                <a:ln w="0"/>
                <a:solidFill>
                  <a:schemeClr val="tx1"/>
                </a:solidFill>
                <a:effectLst>
                  <a:outerShdw blurRad="38100" dist="19050" dir="2700000" algn="tl" rotWithShape="0">
                    <a:schemeClr val="dk1">
                      <a:alpha val="40000"/>
                    </a:schemeClr>
                  </a:outerShdw>
                </a:effectLst>
                <a:latin typeface="Segoe UI Semilight" panose="020B0402040204020203" pitchFamily="34" charset="0"/>
                <a:cs typeface="Segoe UI Semilight" panose="020B0402040204020203" pitchFamily="34" charset="0"/>
              </a:rPr>
              <a:t>Migration triggers </a:t>
            </a:r>
          </a:p>
        </p:txBody>
      </p:sp>
      <p:grpSp>
        <p:nvGrpSpPr>
          <p:cNvPr id="13" name="Group 12">
            <a:extLst>
              <a:ext uri="{FF2B5EF4-FFF2-40B4-BE49-F238E27FC236}">
                <a16:creationId xmlns:a16="http://schemas.microsoft.com/office/drawing/2014/main" id="{E71A9EA4-D4C1-46A3-8668-C6203C35ABB8}"/>
              </a:ext>
            </a:extLst>
          </p:cNvPr>
          <p:cNvGrpSpPr/>
          <p:nvPr/>
        </p:nvGrpSpPr>
        <p:grpSpPr>
          <a:xfrm>
            <a:off x="952462" y="3255710"/>
            <a:ext cx="2779204" cy="1552797"/>
            <a:chOff x="913930" y="3633128"/>
            <a:chExt cx="2671769" cy="1492771"/>
          </a:xfrm>
        </p:grpSpPr>
        <p:sp>
          <p:nvSpPr>
            <p:cNvPr id="14" name="Rectangle 13">
              <a:extLst>
                <a:ext uri="{FF2B5EF4-FFF2-40B4-BE49-F238E27FC236}">
                  <a16:creationId xmlns:a16="http://schemas.microsoft.com/office/drawing/2014/main" id="{3C909AD5-D621-4C0D-BF7C-A2C7D76DB607}"/>
                </a:ext>
              </a:extLst>
            </p:cNvPr>
            <p:cNvSpPr/>
            <p:nvPr/>
          </p:nvSpPr>
          <p:spPr>
            <a:xfrm>
              <a:off x="913930" y="3633128"/>
              <a:ext cx="1857846" cy="921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15" name="browser_3">
              <a:extLst>
                <a:ext uri="{FF2B5EF4-FFF2-40B4-BE49-F238E27FC236}">
                  <a16:creationId xmlns:a16="http://schemas.microsoft.com/office/drawing/2014/main" id="{5C4ED513-D6E7-4845-B404-EC05B0CC8E41}"/>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46B3D6F8-150B-42D7-8269-C2C286778564}"/>
              </a:ext>
            </a:extLst>
          </p:cNvPr>
          <p:cNvGrpSpPr/>
          <p:nvPr/>
        </p:nvGrpSpPr>
        <p:grpSpPr>
          <a:xfrm>
            <a:off x="2246617" y="1616502"/>
            <a:ext cx="2481230" cy="2168175"/>
            <a:chOff x="2158058" y="2057286"/>
            <a:chExt cx="2385314" cy="2084361"/>
          </a:xfrm>
        </p:grpSpPr>
        <p:sp>
          <p:nvSpPr>
            <p:cNvPr id="17" name="Rectangle 16">
              <a:extLst>
                <a:ext uri="{FF2B5EF4-FFF2-40B4-BE49-F238E27FC236}">
                  <a16:creationId xmlns:a16="http://schemas.microsoft.com/office/drawing/2014/main" id="{21101D50-D927-4314-9FB6-3A8F12F4DEE9}"/>
                </a:ext>
              </a:extLst>
            </p:cNvPr>
            <p:cNvSpPr/>
            <p:nvPr/>
          </p:nvSpPr>
          <p:spPr>
            <a:xfrm>
              <a:off x="2158058" y="2057286"/>
              <a:ext cx="2009792"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Urgent capacity needs  </a:t>
              </a:r>
            </a:p>
          </p:txBody>
        </p:sp>
        <p:sp>
          <p:nvSpPr>
            <p:cNvPr id="18" name="Move_E7C2">
              <a:extLst>
                <a:ext uri="{FF2B5EF4-FFF2-40B4-BE49-F238E27FC236}">
                  <a16:creationId xmlns:a16="http://schemas.microsoft.com/office/drawing/2014/main" id="{6482B432-E802-4924-9056-5033A4942388}"/>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075D33AC-A9F9-4CCE-881A-9C493D7929CE}"/>
              </a:ext>
            </a:extLst>
          </p:cNvPr>
          <p:cNvGrpSpPr/>
          <p:nvPr/>
        </p:nvGrpSpPr>
        <p:grpSpPr>
          <a:xfrm>
            <a:off x="4197504" y="1076102"/>
            <a:ext cx="2215996" cy="2363449"/>
            <a:chOff x="3947467" y="1537776"/>
            <a:chExt cx="2130333" cy="2272086"/>
          </a:xfrm>
        </p:grpSpPr>
        <p:sp>
          <p:nvSpPr>
            <p:cNvPr id="20" name="Rectangle 19">
              <a:extLst>
                <a:ext uri="{FF2B5EF4-FFF2-40B4-BE49-F238E27FC236}">
                  <a16:creationId xmlns:a16="http://schemas.microsoft.com/office/drawing/2014/main" id="{0B1E4960-79CC-418A-B594-A680A3471703}"/>
                </a:ext>
              </a:extLst>
            </p:cNvPr>
            <p:cNvSpPr/>
            <p:nvPr/>
          </p:nvSpPr>
          <p:spPr>
            <a:xfrm>
              <a:off x="3947467" y="1537776"/>
              <a:ext cx="2130333"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21" name="chip">
              <a:extLst>
                <a:ext uri="{FF2B5EF4-FFF2-40B4-BE49-F238E27FC236}">
                  <a16:creationId xmlns:a16="http://schemas.microsoft.com/office/drawing/2014/main" id="{21248EA3-0C0E-4040-B677-270E4B45FFE7}"/>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A20005CC-2397-420A-BFAE-B5B27615FF85}"/>
              </a:ext>
            </a:extLst>
          </p:cNvPr>
          <p:cNvGrpSpPr/>
          <p:nvPr/>
        </p:nvGrpSpPr>
        <p:grpSpPr>
          <a:xfrm>
            <a:off x="6202263" y="1076101"/>
            <a:ext cx="1920217" cy="2350399"/>
            <a:chOff x="5960792" y="1537776"/>
            <a:chExt cx="1845988" cy="2259540"/>
          </a:xfrm>
        </p:grpSpPr>
        <p:sp>
          <p:nvSpPr>
            <p:cNvPr id="23" name="Rectangle 22">
              <a:extLst>
                <a:ext uri="{FF2B5EF4-FFF2-40B4-BE49-F238E27FC236}">
                  <a16:creationId xmlns:a16="http://schemas.microsoft.com/office/drawing/2014/main" id="{CA9BD77E-06F2-45A8-A8CF-0B8680252BDC}"/>
                </a:ext>
              </a:extLst>
            </p:cNvPr>
            <p:cNvSpPr/>
            <p:nvPr/>
          </p:nvSpPr>
          <p:spPr>
            <a:xfrm>
              <a:off x="5960792" y="1537776"/>
              <a:ext cx="1845988"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Security threats</a:t>
              </a:r>
            </a:p>
          </p:txBody>
        </p:sp>
        <p:sp>
          <p:nvSpPr>
            <p:cNvPr id="24" name="shield_3">
              <a:extLst>
                <a:ext uri="{FF2B5EF4-FFF2-40B4-BE49-F238E27FC236}">
                  <a16:creationId xmlns:a16="http://schemas.microsoft.com/office/drawing/2014/main" id="{FD53E568-08D9-4C16-84D7-F620B9709E6C}"/>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25" name="Group 24">
            <a:extLst>
              <a:ext uri="{FF2B5EF4-FFF2-40B4-BE49-F238E27FC236}">
                <a16:creationId xmlns:a16="http://schemas.microsoft.com/office/drawing/2014/main" id="{CF401CCD-FF15-40CB-9238-74DA62FC1320}"/>
              </a:ext>
            </a:extLst>
          </p:cNvPr>
          <p:cNvGrpSpPr/>
          <p:nvPr/>
        </p:nvGrpSpPr>
        <p:grpSpPr>
          <a:xfrm>
            <a:off x="7988809" y="1616502"/>
            <a:ext cx="2446276" cy="2229278"/>
            <a:chOff x="7678276" y="2057286"/>
            <a:chExt cx="2351712" cy="2143101"/>
          </a:xfrm>
        </p:grpSpPr>
        <p:sp>
          <p:nvSpPr>
            <p:cNvPr id="26" name="Rectangle 25">
              <a:extLst>
                <a:ext uri="{FF2B5EF4-FFF2-40B4-BE49-F238E27FC236}">
                  <a16:creationId xmlns:a16="http://schemas.microsoft.com/office/drawing/2014/main" id="{65B166D5-6C0B-458D-8DB0-6EAAAB22FA1B}"/>
                </a:ext>
              </a:extLst>
            </p:cNvPr>
            <p:cNvSpPr/>
            <p:nvPr/>
          </p:nvSpPr>
          <p:spPr>
            <a:xfrm>
              <a:off x="7727454" y="2057286"/>
              <a:ext cx="2302534" cy="687782"/>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Compliance </a:t>
              </a:r>
            </a:p>
            <a:p>
              <a:pPr algn="ctr" defTabSz="951121">
                <a:defRPr/>
              </a:pPr>
              <a:r>
                <a:rPr lang="en-US" sz="1456" dirty="0">
                  <a:gradFill>
                    <a:gsLst>
                      <a:gs pos="0">
                        <a:srgbClr val="1A1A1A"/>
                      </a:gs>
                      <a:gs pos="100000">
                        <a:srgbClr val="1A1A1A"/>
                      </a:gs>
                    </a:gsLst>
                    <a:lin ang="6000000" scaled="0"/>
                  </a:gradFill>
                  <a:latin typeface="Segoe UI"/>
                </a:rPr>
                <a:t> </a:t>
              </a:r>
            </a:p>
          </p:txBody>
        </p:sp>
        <p:sp>
          <p:nvSpPr>
            <p:cNvPr id="27" name="Trackers_EADF">
              <a:extLst>
                <a:ext uri="{FF2B5EF4-FFF2-40B4-BE49-F238E27FC236}">
                  <a16:creationId xmlns:a16="http://schemas.microsoft.com/office/drawing/2014/main" id="{DF7D1566-08F8-40B2-8C7C-F5CF624D98FA}"/>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dirty="0">
                <a:solidFill>
                  <a:srgbClr val="1A1A1A"/>
                </a:solidFill>
                <a:latin typeface="Segoe UI"/>
              </a:endParaRPr>
            </a:p>
          </p:txBody>
        </p:sp>
      </p:grpSp>
      <p:grpSp>
        <p:nvGrpSpPr>
          <p:cNvPr id="28" name="Group 27">
            <a:extLst>
              <a:ext uri="{FF2B5EF4-FFF2-40B4-BE49-F238E27FC236}">
                <a16:creationId xmlns:a16="http://schemas.microsoft.com/office/drawing/2014/main" id="{E13097C2-69C5-49EC-A991-DE66ADC1C830}"/>
              </a:ext>
            </a:extLst>
          </p:cNvPr>
          <p:cNvGrpSpPr/>
          <p:nvPr/>
        </p:nvGrpSpPr>
        <p:grpSpPr>
          <a:xfrm>
            <a:off x="8919643" y="3230941"/>
            <a:ext cx="3295281" cy="1643618"/>
            <a:chOff x="8573127" y="3609317"/>
            <a:chExt cx="3167896" cy="1580081"/>
          </a:xfrm>
        </p:grpSpPr>
        <p:sp>
          <p:nvSpPr>
            <p:cNvPr id="29" name="Rectangle 28">
              <a:extLst>
                <a:ext uri="{FF2B5EF4-FFF2-40B4-BE49-F238E27FC236}">
                  <a16:creationId xmlns:a16="http://schemas.microsoft.com/office/drawing/2014/main" id="{CF51CC1D-4606-4AB6-9D50-8FE9E8BBD027}"/>
                </a:ext>
              </a:extLst>
            </p:cNvPr>
            <p:cNvSpPr/>
            <p:nvPr/>
          </p:nvSpPr>
          <p:spPr>
            <a:xfrm>
              <a:off x="9239677" y="3609317"/>
              <a:ext cx="2501346" cy="706140"/>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0" name="speedometer_2">
              <a:extLst>
                <a:ext uri="{FF2B5EF4-FFF2-40B4-BE49-F238E27FC236}">
                  <a16:creationId xmlns:a16="http://schemas.microsoft.com/office/drawing/2014/main" id="{F90BF830-B69D-44DA-A891-BDA3440C0CD4}"/>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1" name="Group 30">
            <a:extLst>
              <a:ext uri="{FF2B5EF4-FFF2-40B4-BE49-F238E27FC236}">
                <a16:creationId xmlns:a16="http://schemas.microsoft.com/office/drawing/2014/main" id="{80CAAE71-EEB8-4ED6-AFB0-D83C91721409}"/>
              </a:ext>
            </a:extLst>
          </p:cNvPr>
          <p:cNvGrpSpPr/>
          <p:nvPr/>
        </p:nvGrpSpPr>
        <p:grpSpPr>
          <a:xfrm>
            <a:off x="9417360" y="4986792"/>
            <a:ext cx="3133663" cy="1121316"/>
            <a:chOff x="9051610" y="5297291"/>
            <a:chExt cx="3012528" cy="1077969"/>
          </a:xfrm>
        </p:grpSpPr>
        <p:sp>
          <p:nvSpPr>
            <p:cNvPr id="32" name="Rectangle 31">
              <a:extLst>
                <a:ext uri="{FF2B5EF4-FFF2-40B4-BE49-F238E27FC236}">
                  <a16:creationId xmlns:a16="http://schemas.microsoft.com/office/drawing/2014/main" id="{3A05C90E-57F4-4852-85D3-7846BBFFF0F3}"/>
                </a:ext>
              </a:extLst>
            </p:cNvPr>
            <p:cNvSpPr/>
            <p:nvPr/>
          </p:nvSpPr>
          <p:spPr>
            <a:xfrm>
              <a:off x="9935714" y="5297291"/>
              <a:ext cx="2128424" cy="706139"/>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end </a:t>
              </a:r>
              <a:b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of support</a:t>
              </a:r>
            </a:p>
          </p:txBody>
        </p:sp>
        <p:sp>
          <p:nvSpPr>
            <p:cNvPr id="33" name="Telemarketer_E7B9">
              <a:extLst>
                <a:ext uri="{FF2B5EF4-FFF2-40B4-BE49-F238E27FC236}">
                  <a16:creationId xmlns:a16="http://schemas.microsoft.com/office/drawing/2014/main" id="{DE0BEA64-9726-4F6E-B3A8-EFA35663910D}"/>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4" name="Group 33">
            <a:extLst>
              <a:ext uri="{FF2B5EF4-FFF2-40B4-BE49-F238E27FC236}">
                <a16:creationId xmlns:a16="http://schemas.microsoft.com/office/drawing/2014/main" id="{090C20CD-1DB1-4954-B4C0-99B4A571CAD6}"/>
              </a:ext>
            </a:extLst>
          </p:cNvPr>
          <p:cNvGrpSpPr/>
          <p:nvPr/>
        </p:nvGrpSpPr>
        <p:grpSpPr>
          <a:xfrm>
            <a:off x="68402" y="5255837"/>
            <a:ext cx="3134395" cy="852270"/>
            <a:chOff x="64045" y="5555936"/>
            <a:chExt cx="3013229" cy="819324"/>
          </a:xfrm>
        </p:grpSpPr>
        <p:sp>
          <p:nvSpPr>
            <p:cNvPr id="35" name="Rectangle 34">
              <a:extLst>
                <a:ext uri="{FF2B5EF4-FFF2-40B4-BE49-F238E27FC236}">
                  <a16:creationId xmlns:a16="http://schemas.microsoft.com/office/drawing/2014/main" id="{71AE350D-2EA1-435C-8DCF-82429D058310}"/>
                </a:ext>
              </a:extLst>
            </p:cNvPr>
            <p:cNvSpPr/>
            <p:nvPr/>
          </p:nvSpPr>
          <p:spPr>
            <a:xfrm>
              <a:off x="64045" y="5555936"/>
              <a:ext cx="2004431"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36" name="PageEdit_EFB8">
              <a:extLst>
                <a:ext uri="{FF2B5EF4-FFF2-40B4-BE49-F238E27FC236}">
                  <a16:creationId xmlns:a16="http://schemas.microsoft.com/office/drawing/2014/main" id="{856C89BB-5FD8-4AF4-87CC-4C105DB18F92}"/>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spTree>
    <p:extLst>
      <p:ext uri="{BB962C8B-B14F-4D97-AF65-F5344CB8AC3E}">
        <p14:creationId xmlns:p14="http://schemas.microsoft.com/office/powerpoint/2010/main" val="1290948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B7C-5431-4739-9777-FE45533EBDCD}"/>
              </a:ext>
            </a:extLst>
          </p:cNvPr>
          <p:cNvSpPr>
            <a:spLocks noGrp="1"/>
          </p:cNvSpPr>
          <p:nvPr>
            <p:ph type="title"/>
          </p:nvPr>
        </p:nvSpPr>
        <p:spPr>
          <a:xfrm>
            <a:off x="884237" y="144462"/>
            <a:ext cx="10726460" cy="1351952"/>
          </a:xfrm>
        </p:spPr>
        <p:txBody>
          <a:bodyPr/>
          <a:lstStyle/>
          <a:p>
            <a:r>
              <a:rPr lang="en-US" sz="4400" dirty="0">
                <a:solidFill>
                  <a:prstClr val="black"/>
                </a:solidFill>
              </a:rPr>
              <a:t>Three Steps Approach</a:t>
            </a:r>
            <a:endParaRPr lang="en-US" dirty="0"/>
          </a:p>
        </p:txBody>
      </p:sp>
      <p:pic>
        <p:nvPicPr>
          <p:cNvPr id="4" name="Content Placeholder 3">
            <a:extLst>
              <a:ext uri="{FF2B5EF4-FFF2-40B4-BE49-F238E27FC236}">
                <a16:creationId xmlns:a16="http://schemas.microsoft.com/office/drawing/2014/main" id="{60FEEBB4-1239-4355-9CD5-BD7275AFD295}"/>
              </a:ext>
            </a:extLst>
          </p:cNvPr>
          <p:cNvPicPr>
            <a:picLocks noGrp="1" noChangeAspect="1"/>
          </p:cNvPicPr>
          <p:nvPr>
            <p:ph idx="1"/>
          </p:nvPr>
        </p:nvPicPr>
        <p:blipFill>
          <a:blip r:embed="rId3"/>
          <a:stretch>
            <a:fillRect/>
          </a:stretch>
        </p:blipFill>
        <p:spPr>
          <a:xfrm>
            <a:off x="1341437" y="1592262"/>
            <a:ext cx="9601200" cy="5084194"/>
          </a:xfrm>
          <a:prstGeom prst="rect">
            <a:avLst/>
          </a:prstGeom>
        </p:spPr>
      </p:pic>
    </p:spTree>
    <p:extLst>
      <p:ext uri="{BB962C8B-B14F-4D97-AF65-F5344CB8AC3E}">
        <p14:creationId xmlns:p14="http://schemas.microsoft.com/office/powerpoint/2010/main" val="101757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A5B9AC07-B878-48FD-AAC9-2E07B102C81F}"/>
              </a:ext>
            </a:extLst>
          </p:cNvPr>
          <p:cNvSpPr/>
          <p:nvPr/>
        </p:nvSpPr>
        <p:spPr bwMode="auto">
          <a:xfrm>
            <a:off x="9758070" y="1552698"/>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7686889-4F8E-4D65-BD65-9C3DBC1B817C}"/>
              </a:ext>
            </a:extLst>
          </p:cNvPr>
          <p:cNvSpPr/>
          <p:nvPr/>
        </p:nvSpPr>
        <p:spPr bwMode="auto">
          <a:xfrm>
            <a:off x="5138290" y="1535340"/>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E6EF9EE-3DD9-488F-A16A-9E175BFBF422}"/>
              </a:ext>
            </a:extLst>
          </p:cNvPr>
          <p:cNvSpPr/>
          <p:nvPr/>
        </p:nvSpPr>
        <p:spPr bwMode="auto">
          <a:xfrm>
            <a:off x="732616" y="1535341"/>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3">
            <a:extLst>
              <a:ext uri="{FF2B5EF4-FFF2-40B4-BE49-F238E27FC236}">
                <a16:creationId xmlns:a16="http://schemas.microsoft.com/office/drawing/2014/main" id="{54E3A72B-CD20-4E39-AE82-BA03A9A8B45A}"/>
              </a:ext>
            </a:extLst>
          </p:cNvPr>
          <p:cNvSpPr txBox="1">
            <a:spLocks/>
          </p:cNvSpPr>
          <p:nvPr/>
        </p:nvSpPr>
        <p:spPr>
          <a:xfrm>
            <a:off x="429504" y="448974"/>
            <a:ext cx="11884506" cy="303870"/>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defRPr/>
            </a:pPr>
            <a:endParaRPr lang="en-US" sz="4397" spc="-104">
              <a:gradFill>
                <a:gsLst>
                  <a:gs pos="1250">
                    <a:prstClr val="black"/>
                  </a:gs>
                  <a:gs pos="100000">
                    <a:prstClr val="black"/>
                  </a:gs>
                </a:gsLst>
                <a:lin ang="5400000" scaled="0"/>
              </a:gradFill>
              <a:latin typeface="Calibri Light" panose="020F0302020204030204"/>
            </a:endParaRPr>
          </a:p>
        </p:txBody>
      </p:sp>
      <p:sp>
        <p:nvSpPr>
          <p:cNvPr id="2" name="Title 1">
            <a:extLst>
              <a:ext uri="{FF2B5EF4-FFF2-40B4-BE49-F238E27FC236}">
                <a16:creationId xmlns:a16="http://schemas.microsoft.com/office/drawing/2014/main" id="{90B10EB2-701B-42D0-8FF5-FA84C4DBC105}"/>
              </a:ext>
            </a:extLst>
          </p:cNvPr>
          <p:cNvSpPr>
            <a:spLocks noGrp="1"/>
          </p:cNvSpPr>
          <p:nvPr>
            <p:ph type="title"/>
          </p:nvPr>
        </p:nvSpPr>
        <p:spPr/>
        <p:txBody>
          <a:bodyPr>
            <a:normAutofit fontScale="90000"/>
          </a:bodyPr>
          <a:lstStyle/>
          <a:p>
            <a:r>
              <a:rPr lang="en-US">
                <a:solidFill>
                  <a:schemeClr val="tx1"/>
                </a:solidFill>
              </a:rPr>
              <a:t>A simpler approach to migration</a:t>
            </a:r>
          </a:p>
        </p:txBody>
      </p:sp>
      <p:sp>
        <p:nvSpPr>
          <p:cNvPr id="25" name="TextBox 24"/>
          <p:cNvSpPr txBox="1"/>
          <p:nvPr/>
        </p:nvSpPr>
        <p:spPr>
          <a:xfrm>
            <a:off x="429504" y="4258384"/>
            <a:ext cx="2565054" cy="1562633"/>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Automated workload and data discovery</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TCO and ROI analysis</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Recommendation reports</a:t>
            </a:r>
          </a:p>
        </p:txBody>
      </p:sp>
      <p:sp>
        <p:nvSpPr>
          <p:cNvPr id="29" name="Rectangle 28"/>
          <p:cNvSpPr/>
          <p:nvPr/>
        </p:nvSpPr>
        <p:spPr bwMode="auto">
          <a:xfrm>
            <a:off x="538861" y="3742154"/>
            <a:ext cx="2270094"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dirty="0">
                <a:solidFill>
                  <a:srgbClr val="0078D7"/>
                </a:solidFill>
                <a:latin typeface="Segoe UI"/>
                <a:ea typeface="Segoe UI" panose="020B0502040204020203" pitchFamily="34" charset="0"/>
                <a:cs typeface="Segoe UI" panose="020B0502040204020203" pitchFamily="34" charset="0"/>
              </a:rPr>
              <a:t>Assess</a:t>
            </a:r>
          </a:p>
        </p:txBody>
      </p:sp>
      <p:sp>
        <p:nvSpPr>
          <p:cNvPr id="31" name="Rectangle 30"/>
          <p:cNvSpPr/>
          <p:nvPr/>
        </p:nvSpPr>
        <p:spPr bwMode="auto">
          <a:xfrm>
            <a:off x="9615231" y="3742154"/>
            <a:ext cx="2167940"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Optimize</a:t>
            </a:r>
          </a:p>
        </p:txBody>
      </p:sp>
      <p:sp>
        <p:nvSpPr>
          <p:cNvPr id="47" name="TextBox 46">
            <a:extLst>
              <a:ext uri="{FF2B5EF4-FFF2-40B4-BE49-F238E27FC236}">
                <a16:creationId xmlns:a16="http://schemas.microsoft.com/office/drawing/2014/main" id="{5D5A4396-6E6C-4BC2-9C23-DBB2D60E12C9}"/>
              </a:ext>
            </a:extLst>
          </p:cNvPr>
          <p:cNvSpPr txBox="1"/>
          <p:nvPr/>
        </p:nvSpPr>
        <p:spPr>
          <a:xfrm>
            <a:off x="8950840" y="4257880"/>
            <a:ext cx="3496720" cy="1800937"/>
          </a:xfrm>
          <a:prstGeom prst="rect">
            <a:avLst/>
          </a:prstGeom>
          <a:noFill/>
        </p:spPr>
        <p:txBody>
          <a:bodyPr wrap="square" lIns="186468" tIns="149175" rIns="186468" bIns="149175" rtlCol="0">
            <a:spAutoFit/>
          </a:bodyPr>
          <a:lstStyle>
            <a:defPPr>
              <a:defRPr lang="en-US"/>
            </a:defPPr>
            <a:lvl1pPr marR="0" lvl="0" indent="0" fontAlgn="auto">
              <a:lnSpc>
                <a:spcPct val="100000"/>
              </a:lnSpc>
              <a:spcBef>
                <a:spcPts val="1200"/>
              </a:spcBef>
              <a:spcAft>
                <a:spcPts val="600"/>
              </a:spcAft>
              <a:buClrTx/>
              <a:buSzTx/>
              <a:buFontTx/>
              <a:buNone/>
              <a:tabLst/>
              <a:defRPr kumimoji="0" sz="1600" b="0" i="0" u="none" strike="noStrike" cap="none" spc="0" normalizeH="0" baseline="0">
                <a:ln>
                  <a:noFill/>
                </a:ln>
                <a:solidFill>
                  <a:srgbClr val="353535">
                    <a:lumMod val="60000"/>
                    <a:lumOff val="40000"/>
                  </a:srgbClr>
                </a:solidFill>
                <a:effectLst/>
                <a:uLnTx/>
                <a:uFillTx/>
                <a:latin typeface="Segoe UI Semilight"/>
              </a:defRPr>
            </a:lvl1pPr>
          </a:lstStyle>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Continual health, performance, and </a:t>
            </a:r>
            <a:b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b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cost management</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Access to advanced features in data services</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Application analysis for optimal PaaS migration</a:t>
            </a:r>
          </a:p>
        </p:txBody>
      </p:sp>
      <p:sp>
        <p:nvSpPr>
          <p:cNvPr id="30" name="Rectangle 29"/>
          <p:cNvSpPr/>
          <p:nvPr/>
        </p:nvSpPr>
        <p:spPr bwMode="auto">
          <a:xfrm>
            <a:off x="4992139" y="3742154"/>
            <a:ext cx="2165899"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Migrate</a:t>
            </a:r>
          </a:p>
        </p:txBody>
      </p:sp>
      <p:sp>
        <p:nvSpPr>
          <p:cNvPr id="48" name="TextBox 47">
            <a:extLst>
              <a:ext uri="{FF2B5EF4-FFF2-40B4-BE49-F238E27FC236}">
                <a16:creationId xmlns:a16="http://schemas.microsoft.com/office/drawing/2014/main" id="{1306EE6F-CA3E-40F9-B9F7-0C9E66F7BF5B}"/>
              </a:ext>
            </a:extLst>
          </p:cNvPr>
          <p:cNvSpPr txBox="1"/>
          <p:nvPr/>
        </p:nvSpPr>
        <p:spPr>
          <a:xfrm>
            <a:off x="4562709" y="4257880"/>
            <a:ext cx="3037775" cy="1800937"/>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Effortless app, virtual machine, and workload migration to Azure</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Convert existing .NET applications to containers</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Your choice of Azure database destination</a:t>
            </a:r>
          </a:p>
        </p:txBody>
      </p:sp>
      <p:grpSp>
        <p:nvGrpSpPr>
          <p:cNvPr id="4" name="Group 4">
            <a:extLst>
              <a:ext uri="{FF2B5EF4-FFF2-40B4-BE49-F238E27FC236}">
                <a16:creationId xmlns:a16="http://schemas.microsoft.com/office/drawing/2014/main" id="{321685F5-AE9F-4E22-BA2E-A47C8F0F9EC4}"/>
              </a:ext>
            </a:extLst>
          </p:cNvPr>
          <p:cNvGrpSpPr>
            <a:grpSpLocks noChangeAspect="1"/>
          </p:cNvGrpSpPr>
          <p:nvPr/>
        </p:nvGrpSpPr>
        <p:grpSpPr bwMode="auto">
          <a:xfrm>
            <a:off x="1142196" y="2161732"/>
            <a:ext cx="1063100" cy="596873"/>
            <a:chOff x="639" y="1391"/>
            <a:chExt cx="830" cy="466"/>
          </a:xfrm>
        </p:grpSpPr>
        <p:sp>
          <p:nvSpPr>
            <p:cNvPr id="6" name="AutoShape 3">
              <a:extLst>
                <a:ext uri="{FF2B5EF4-FFF2-40B4-BE49-F238E27FC236}">
                  <a16:creationId xmlns:a16="http://schemas.microsoft.com/office/drawing/2014/main" id="{B66A3AC1-B5E5-461E-B9A5-223E244DA4AE}"/>
                </a:ext>
              </a:extLst>
            </p:cNvPr>
            <p:cNvSpPr>
              <a:spLocks noChangeAspect="1" noChangeArrowheads="1" noTextEdit="1"/>
            </p:cNvSpPr>
            <p:nvPr/>
          </p:nvSpPr>
          <p:spPr bwMode="auto">
            <a:xfrm>
              <a:off x="639" y="1391"/>
              <a:ext cx="830" cy="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8" name="Freeform 5">
              <a:extLst>
                <a:ext uri="{FF2B5EF4-FFF2-40B4-BE49-F238E27FC236}">
                  <a16:creationId xmlns:a16="http://schemas.microsoft.com/office/drawing/2014/main" id="{6D981A87-4B2F-40B5-9886-1766640AEE36}"/>
                </a:ext>
              </a:extLst>
            </p:cNvPr>
            <p:cNvSpPr>
              <a:spLocks noEditPoints="1"/>
            </p:cNvSpPr>
            <p:nvPr/>
          </p:nvSpPr>
          <p:spPr bwMode="auto">
            <a:xfrm>
              <a:off x="650" y="1402"/>
              <a:ext cx="812" cy="445"/>
            </a:xfrm>
            <a:custGeom>
              <a:avLst/>
              <a:gdLst>
                <a:gd name="T0" fmla="*/ 54 w 232"/>
                <a:gd name="T1" fmla="*/ 47 h 126"/>
                <a:gd name="T2" fmla="*/ 28 w 232"/>
                <a:gd name="T3" fmla="*/ 72 h 126"/>
                <a:gd name="T4" fmla="*/ 32 w 232"/>
                <a:gd name="T5" fmla="*/ 77 h 126"/>
                <a:gd name="T6" fmla="*/ 37 w 232"/>
                <a:gd name="T7" fmla="*/ 72 h 126"/>
                <a:gd name="T8" fmla="*/ 54 w 232"/>
                <a:gd name="T9" fmla="*/ 56 h 126"/>
                <a:gd name="T10" fmla="*/ 58 w 232"/>
                <a:gd name="T11" fmla="*/ 51 h 126"/>
                <a:gd name="T12" fmla="*/ 54 w 232"/>
                <a:gd name="T13" fmla="*/ 47 h 126"/>
                <a:gd name="T14" fmla="*/ 178 w 232"/>
                <a:gd name="T15" fmla="*/ 47 h 126"/>
                <a:gd name="T16" fmla="*/ 152 w 232"/>
                <a:gd name="T17" fmla="*/ 72 h 126"/>
                <a:gd name="T18" fmla="*/ 157 w 232"/>
                <a:gd name="T19" fmla="*/ 77 h 126"/>
                <a:gd name="T20" fmla="*/ 161 w 232"/>
                <a:gd name="T21" fmla="*/ 72 h 126"/>
                <a:gd name="T22" fmla="*/ 178 w 232"/>
                <a:gd name="T23" fmla="*/ 56 h 126"/>
                <a:gd name="T24" fmla="*/ 182 w 232"/>
                <a:gd name="T25" fmla="*/ 51 h 126"/>
                <a:gd name="T26" fmla="*/ 178 w 232"/>
                <a:gd name="T27" fmla="*/ 47 h 126"/>
                <a:gd name="T28" fmla="*/ 213 w 232"/>
                <a:gd name="T29" fmla="*/ 31 h 126"/>
                <a:gd name="T30" fmla="*/ 213 w 232"/>
                <a:gd name="T31" fmla="*/ 31 h 126"/>
                <a:gd name="T32" fmla="*/ 213 w 232"/>
                <a:gd name="T33" fmla="*/ 31 h 126"/>
                <a:gd name="T34" fmla="*/ 211 w 232"/>
                <a:gd name="T35" fmla="*/ 30 h 126"/>
                <a:gd name="T36" fmla="*/ 185 w 232"/>
                <a:gd name="T37" fmla="*/ 9 h 126"/>
                <a:gd name="T38" fmla="*/ 159 w 232"/>
                <a:gd name="T39" fmla="*/ 0 h 126"/>
                <a:gd name="T40" fmla="*/ 129 w 232"/>
                <a:gd name="T41" fmla="*/ 13 h 126"/>
                <a:gd name="T42" fmla="*/ 116 w 232"/>
                <a:gd name="T43" fmla="*/ 9 h 126"/>
                <a:gd name="T44" fmla="*/ 102 w 232"/>
                <a:gd name="T45" fmla="*/ 13 h 126"/>
                <a:gd name="T46" fmla="*/ 72 w 232"/>
                <a:gd name="T47" fmla="*/ 0 h 126"/>
                <a:gd name="T48" fmla="*/ 47 w 232"/>
                <a:gd name="T49" fmla="*/ 9 h 126"/>
                <a:gd name="T50" fmla="*/ 47 w 232"/>
                <a:gd name="T51" fmla="*/ 9 h 126"/>
                <a:gd name="T52" fmla="*/ 21 w 232"/>
                <a:gd name="T53" fmla="*/ 30 h 126"/>
                <a:gd name="T54" fmla="*/ 19 w 232"/>
                <a:gd name="T55" fmla="*/ 31 h 126"/>
                <a:gd name="T56" fmla="*/ 18 w 232"/>
                <a:gd name="T57" fmla="*/ 31 h 126"/>
                <a:gd name="T58" fmla="*/ 18 w 232"/>
                <a:gd name="T59" fmla="*/ 31 h 126"/>
                <a:gd name="T60" fmla="*/ 0 w 232"/>
                <a:gd name="T61" fmla="*/ 72 h 126"/>
                <a:gd name="T62" fmla="*/ 54 w 232"/>
                <a:gd name="T63" fmla="*/ 126 h 126"/>
                <a:gd name="T64" fmla="*/ 103 w 232"/>
                <a:gd name="T65" fmla="*/ 94 h 126"/>
                <a:gd name="T66" fmla="*/ 116 w 232"/>
                <a:gd name="T67" fmla="*/ 98 h 126"/>
                <a:gd name="T68" fmla="*/ 129 w 232"/>
                <a:gd name="T69" fmla="*/ 94 h 126"/>
                <a:gd name="T70" fmla="*/ 178 w 232"/>
                <a:gd name="T71" fmla="*/ 126 h 126"/>
                <a:gd name="T72" fmla="*/ 232 w 232"/>
                <a:gd name="T73" fmla="*/ 72 h 126"/>
                <a:gd name="T74" fmla="*/ 213 w 232"/>
                <a:gd name="T75" fmla="*/ 31 h 126"/>
                <a:gd name="T76" fmla="*/ 54 w 232"/>
                <a:gd name="T77" fmla="*/ 107 h 126"/>
                <a:gd name="T78" fmla="*/ 18 w 232"/>
                <a:gd name="T79" fmla="*/ 72 h 126"/>
                <a:gd name="T80" fmla="*/ 54 w 232"/>
                <a:gd name="T81" fmla="*/ 37 h 126"/>
                <a:gd name="T82" fmla="*/ 89 w 232"/>
                <a:gd name="T83" fmla="*/ 72 h 126"/>
                <a:gd name="T84" fmla="*/ 54 w 232"/>
                <a:gd name="T85" fmla="*/ 107 h 126"/>
                <a:gd name="T86" fmla="*/ 116 w 232"/>
                <a:gd name="T87" fmla="*/ 82 h 126"/>
                <a:gd name="T88" fmla="*/ 106 w 232"/>
                <a:gd name="T89" fmla="*/ 72 h 126"/>
                <a:gd name="T90" fmla="*/ 116 w 232"/>
                <a:gd name="T91" fmla="*/ 63 h 126"/>
                <a:gd name="T92" fmla="*/ 125 w 232"/>
                <a:gd name="T93" fmla="*/ 72 h 126"/>
                <a:gd name="T94" fmla="*/ 116 w 232"/>
                <a:gd name="T95" fmla="*/ 82 h 126"/>
                <a:gd name="T96" fmla="*/ 178 w 232"/>
                <a:gd name="T97" fmla="*/ 107 h 126"/>
                <a:gd name="T98" fmla="*/ 143 w 232"/>
                <a:gd name="T99" fmla="*/ 72 h 126"/>
                <a:gd name="T100" fmla="*/ 178 w 232"/>
                <a:gd name="T101" fmla="*/ 37 h 126"/>
                <a:gd name="T102" fmla="*/ 213 w 232"/>
                <a:gd name="T103" fmla="*/ 72 h 126"/>
                <a:gd name="T104" fmla="*/ 178 w 232"/>
                <a:gd name="T105" fmla="*/ 10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26">
                  <a:moveTo>
                    <a:pt x="54" y="47"/>
                  </a:moveTo>
                  <a:cubicBezTo>
                    <a:pt x="39" y="47"/>
                    <a:pt x="28" y="58"/>
                    <a:pt x="28" y="72"/>
                  </a:cubicBezTo>
                  <a:cubicBezTo>
                    <a:pt x="28" y="75"/>
                    <a:pt x="30" y="77"/>
                    <a:pt x="32" y="77"/>
                  </a:cubicBezTo>
                  <a:cubicBezTo>
                    <a:pt x="35" y="77"/>
                    <a:pt x="37" y="75"/>
                    <a:pt x="37" y="72"/>
                  </a:cubicBezTo>
                  <a:cubicBezTo>
                    <a:pt x="37" y="63"/>
                    <a:pt x="44" y="56"/>
                    <a:pt x="54" y="56"/>
                  </a:cubicBezTo>
                  <a:cubicBezTo>
                    <a:pt x="56" y="56"/>
                    <a:pt x="58" y="54"/>
                    <a:pt x="58" y="51"/>
                  </a:cubicBezTo>
                  <a:cubicBezTo>
                    <a:pt x="58" y="49"/>
                    <a:pt x="56" y="47"/>
                    <a:pt x="54" y="47"/>
                  </a:cubicBezTo>
                  <a:close/>
                  <a:moveTo>
                    <a:pt x="178" y="47"/>
                  </a:moveTo>
                  <a:cubicBezTo>
                    <a:pt x="164" y="47"/>
                    <a:pt x="152" y="58"/>
                    <a:pt x="152" y="72"/>
                  </a:cubicBezTo>
                  <a:cubicBezTo>
                    <a:pt x="152" y="75"/>
                    <a:pt x="154" y="77"/>
                    <a:pt x="157" y="77"/>
                  </a:cubicBezTo>
                  <a:cubicBezTo>
                    <a:pt x="159" y="77"/>
                    <a:pt x="161" y="75"/>
                    <a:pt x="161" y="72"/>
                  </a:cubicBezTo>
                  <a:cubicBezTo>
                    <a:pt x="161" y="63"/>
                    <a:pt x="169" y="56"/>
                    <a:pt x="178" y="56"/>
                  </a:cubicBezTo>
                  <a:cubicBezTo>
                    <a:pt x="180" y="56"/>
                    <a:pt x="182" y="54"/>
                    <a:pt x="182" y="51"/>
                  </a:cubicBezTo>
                  <a:cubicBezTo>
                    <a:pt x="182" y="49"/>
                    <a:pt x="180" y="47"/>
                    <a:pt x="178" y="47"/>
                  </a:cubicBezTo>
                  <a:close/>
                  <a:moveTo>
                    <a:pt x="213" y="31"/>
                  </a:moveTo>
                  <a:cubicBezTo>
                    <a:pt x="213" y="31"/>
                    <a:pt x="213" y="31"/>
                    <a:pt x="213" y="31"/>
                  </a:cubicBezTo>
                  <a:cubicBezTo>
                    <a:pt x="213" y="31"/>
                    <a:pt x="213" y="31"/>
                    <a:pt x="213" y="31"/>
                  </a:cubicBezTo>
                  <a:cubicBezTo>
                    <a:pt x="212" y="31"/>
                    <a:pt x="211" y="30"/>
                    <a:pt x="211" y="30"/>
                  </a:cubicBezTo>
                  <a:cubicBezTo>
                    <a:pt x="185" y="9"/>
                    <a:pt x="185" y="9"/>
                    <a:pt x="185" y="9"/>
                  </a:cubicBezTo>
                  <a:cubicBezTo>
                    <a:pt x="178" y="3"/>
                    <a:pt x="169" y="0"/>
                    <a:pt x="159" y="0"/>
                  </a:cubicBezTo>
                  <a:cubicBezTo>
                    <a:pt x="147" y="0"/>
                    <a:pt x="137" y="5"/>
                    <a:pt x="129" y="13"/>
                  </a:cubicBezTo>
                  <a:cubicBezTo>
                    <a:pt x="125" y="10"/>
                    <a:pt x="121" y="9"/>
                    <a:pt x="116" y="9"/>
                  </a:cubicBezTo>
                  <a:cubicBezTo>
                    <a:pt x="111" y="9"/>
                    <a:pt x="106" y="10"/>
                    <a:pt x="102" y="13"/>
                  </a:cubicBezTo>
                  <a:cubicBezTo>
                    <a:pt x="95" y="5"/>
                    <a:pt x="84" y="0"/>
                    <a:pt x="72" y="0"/>
                  </a:cubicBezTo>
                  <a:cubicBezTo>
                    <a:pt x="62" y="0"/>
                    <a:pt x="54" y="3"/>
                    <a:pt x="47" y="9"/>
                  </a:cubicBezTo>
                  <a:cubicBezTo>
                    <a:pt x="47" y="9"/>
                    <a:pt x="47" y="9"/>
                    <a:pt x="47" y="9"/>
                  </a:cubicBezTo>
                  <a:cubicBezTo>
                    <a:pt x="21" y="30"/>
                    <a:pt x="21" y="30"/>
                    <a:pt x="21" y="30"/>
                  </a:cubicBezTo>
                  <a:cubicBezTo>
                    <a:pt x="20" y="30"/>
                    <a:pt x="19" y="31"/>
                    <a:pt x="19" y="31"/>
                  </a:cubicBezTo>
                  <a:cubicBezTo>
                    <a:pt x="18" y="31"/>
                    <a:pt x="18" y="31"/>
                    <a:pt x="18" y="31"/>
                  </a:cubicBezTo>
                  <a:cubicBezTo>
                    <a:pt x="18" y="31"/>
                    <a:pt x="18" y="31"/>
                    <a:pt x="18" y="31"/>
                  </a:cubicBezTo>
                  <a:cubicBezTo>
                    <a:pt x="7" y="41"/>
                    <a:pt x="0" y="56"/>
                    <a:pt x="0" y="72"/>
                  </a:cubicBezTo>
                  <a:cubicBezTo>
                    <a:pt x="0" y="102"/>
                    <a:pt x="24" y="126"/>
                    <a:pt x="54" y="126"/>
                  </a:cubicBezTo>
                  <a:cubicBezTo>
                    <a:pt x="75" y="126"/>
                    <a:pt x="94" y="113"/>
                    <a:pt x="103" y="94"/>
                  </a:cubicBezTo>
                  <a:cubicBezTo>
                    <a:pt x="106" y="97"/>
                    <a:pt x="111" y="98"/>
                    <a:pt x="116" y="98"/>
                  </a:cubicBezTo>
                  <a:cubicBezTo>
                    <a:pt x="120" y="98"/>
                    <a:pt x="125" y="97"/>
                    <a:pt x="129" y="94"/>
                  </a:cubicBezTo>
                  <a:cubicBezTo>
                    <a:pt x="137" y="113"/>
                    <a:pt x="156" y="126"/>
                    <a:pt x="178" y="126"/>
                  </a:cubicBezTo>
                  <a:cubicBezTo>
                    <a:pt x="207" y="126"/>
                    <a:pt x="232" y="102"/>
                    <a:pt x="232" y="72"/>
                  </a:cubicBezTo>
                  <a:cubicBezTo>
                    <a:pt x="232" y="56"/>
                    <a:pt x="224" y="41"/>
                    <a:pt x="213" y="31"/>
                  </a:cubicBezTo>
                  <a:close/>
                  <a:moveTo>
                    <a:pt x="54" y="107"/>
                  </a:moveTo>
                  <a:cubicBezTo>
                    <a:pt x="34" y="107"/>
                    <a:pt x="18" y="92"/>
                    <a:pt x="18" y="72"/>
                  </a:cubicBezTo>
                  <a:cubicBezTo>
                    <a:pt x="18" y="53"/>
                    <a:pt x="34" y="37"/>
                    <a:pt x="54" y="37"/>
                  </a:cubicBezTo>
                  <a:cubicBezTo>
                    <a:pt x="73" y="37"/>
                    <a:pt x="89" y="53"/>
                    <a:pt x="89" y="72"/>
                  </a:cubicBezTo>
                  <a:cubicBezTo>
                    <a:pt x="89" y="92"/>
                    <a:pt x="73" y="107"/>
                    <a:pt x="54" y="107"/>
                  </a:cubicBezTo>
                  <a:close/>
                  <a:moveTo>
                    <a:pt x="116" y="82"/>
                  </a:moveTo>
                  <a:cubicBezTo>
                    <a:pt x="110" y="82"/>
                    <a:pt x="106" y="77"/>
                    <a:pt x="106" y="72"/>
                  </a:cubicBezTo>
                  <a:cubicBezTo>
                    <a:pt x="106" y="67"/>
                    <a:pt x="110" y="63"/>
                    <a:pt x="116" y="63"/>
                  </a:cubicBezTo>
                  <a:cubicBezTo>
                    <a:pt x="121" y="63"/>
                    <a:pt x="125" y="67"/>
                    <a:pt x="125" y="72"/>
                  </a:cubicBezTo>
                  <a:cubicBezTo>
                    <a:pt x="125" y="77"/>
                    <a:pt x="121" y="82"/>
                    <a:pt x="116" y="82"/>
                  </a:cubicBezTo>
                  <a:close/>
                  <a:moveTo>
                    <a:pt x="178" y="107"/>
                  </a:moveTo>
                  <a:cubicBezTo>
                    <a:pt x="158" y="107"/>
                    <a:pt x="143" y="92"/>
                    <a:pt x="143" y="72"/>
                  </a:cubicBezTo>
                  <a:cubicBezTo>
                    <a:pt x="143" y="53"/>
                    <a:pt x="158" y="37"/>
                    <a:pt x="178" y="37"/>
                  </a:cubicBezTo>
                  <a:cubicBezTo>
                    <a:pt x="197" y="37"/>
                    <a:pt x="213" y="53"/>
                    <a:pt x="213" y="72"/>
                  </a:cubicBezTo>
                  <a:cubicBezTo>
                    <a:pt x="213" y="92"/>
                    <a:pt x="197" y="107"/>
                    <a:pt x="178" y="107"/>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9" name="Group 8">
            <a:extLst>
              <a:ext uri="{FF2B5EF4-FFF2-40B4-BE49-F238E27FC236}">
                <a16:creationId xmlns:a16="http://schemas.microsoft.com/office/drawing/2014/main" id="{B4FC1A4E-EB59-4B8E-A9A3-08663D5BF7C1}"/>
              </a:ext>
            </a:extLst>
          </p:cNvPr>
          <p:cNvGrpSpPr>
            <a:grpSpLocks noChangeAspect="1"/>
          </p:cNvGrpSpPr>
          <p:nvPr/>
        </p:nvGrpSpPr>
        <p:grpSpPr bwMode="auto">
          <a:xfrm>
            <a:off x="5506892" y="2170638"/>
            <a:ext cx="1149414" cy="583415"/>
            <a:chOff x="3301" y="1358"/>
            <a:chExt cx="1056" cy="536"/>
          </a:xfrm>
        </p:grpSpPr>
        <p:sp>
          <p:nvSpPr>
            <p:cNvPr id="11" name="Freeform 9">
              <a:extLst>
                <a:ext uri="{FF2B5EF4-FFF2-40B4-BE49-F238E27FC236}">
                  <a16:creationId xmlns:a16="http://schemas.microsoft.com/office/drawing/2014/main" id="{0B3D22A1-2AAF-4C13-B79A-B4B9AB05D3E7}"/>
                </a:ext>
              </a:extLst>
            </p:cNvPr>
            <p:cNvSpPr>
              <a:spLocks/>
            </p:cNvSpPr>
            <p:nvPr/>
          </p:nvSpPr>
          <p:spPr bwMode="auto">
            <a:xfrm>
              <a:off x="3301"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20 h 162"/>
                <a:gd name="T18" fmla="*/ 41 w 321"/>
                <a:gd name="T19" fmla="*/ 162 h 162"/>
                <a:gd name="T20" fmla="*/ 41 w 321"/>
                <a:gd name="T21" fmla="*/ 162 h 162"/>
                <a:gd name="T22" fmla="*/ 282 w 321"/>
                <a:gd name="T23" fmla="*/ 162 h 162"/>
                <a:gd name="T24" fmla="*/ 282 w 321"/>
                <a:gd name="T25" fmla="*/ 162 h 162"/>
                <a:gd name="T26" fmla="*/ 321 w 321"/>
                <a:gd name="T27" fmla="*/ 120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20"/>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20"/>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2" name="Freeform 10">
              <a:extLst>
                <a:ext uri="{FF2B5EF4-FFF2-40B4-BE49-F238E27FC236}">
                  <a16:creationId xmlns:a16="http://schemas.microsoft.com/office/drawing/2014/main" id="{52DE1E76-DBF1-485C-BC4B-D5F7C10635C3}"/>
                </a:ext>
              </a:extLst>
            </p:cNvPr>
            <p:cNvSpPr>
              <a:spLocks noEditPoints="1"/>
            </p:cNvSpPr>
            <p:nvPr/>
          </p:nvSpPr>
          <p:spPr bwMode="auto">
            <a:xfrm>
              <a:off x="3659" y="1496"/>
              <a:ext cx="339" cy="341"/>
            </a:xfrm>
            <a:custGeom>
              <a:avLst/>
              <a:gdLst>
                <a:gd name="T0" fmla="*/ 250 w 339"/>
                <a:gd name="T1" fmla="*/ 73 h 341"/>
                <a:gd name="T2" fmla="*/ 175 w 339"/>
                <a:gd name="T3" fmla="*/ 0 h 341"/>
                <a:gd name="T4" fmla="*/ 237 w 339"/>
                <a:gd name="T5" fmla="*/ 0 h 341"/>
                <a:gd name="T6" fmla="*/ 339 w 339"/>
                <a:gd name="T7" fmla="*/ 96 h 341"/>
                <a:gd name="T8" fmla="*/ 237 w 339"/>
                <a:gd name="T9" fmla="*/ 192 h 341"/>
                <a:gd name="T10" fmla="*/ 175 w 339"/>
                <a:gd name="T11" fmla="*/ 192 h 341"/>
                <a:gd name="T12" fmla="*/ 250 w 339"/>
                <a:gd name="T13" fmla="*/ 123 h 341"/>
                <a:gd name="T14" fmla="*/ 79 w 339"/>
                <a:gd name="T15" fmla="*/ 123 h 341"/>
                <a:gd name="T16" fmla="*/ 79 w 339"/>
                <a:gd name="T17" fmla="*/ 73 h 341"/>
                <a:gd name="T18" fmla="*/ 250 w 339"/>
                <a:gd name="T19" fmla="*/ 73 h 341"/>
                <a:gd name="T20" fmla="*/ 257 w 339"/>
                <a:gd name="T21" fmla="*/ 272 h 341"/>
                <a:gd name="T22" fmla="*/ 257 w 339"/>
                <a:gd name="T23" fmla="*/ 222 h 341"/>
                <a:gd name="T24" fmla="*/ 86 w 339"/>
                <a:gd name="T25" fmla="*/ 222 h 341"/>
                <a:gd name="T26" fmla="*/ 162 w 339"/>
                <a:gd name="T27" fmla="*/ 149 h 341"/>
                <a:gd name="T28" fmla="*/ 99 w 339"/>
                <a:gd name="T29" fmla="*/ 149 h 341"/>
                <a:gd name="T30" fmla="*/ 0 w 339"/>
                <a:gd name="T31" fmla="*/ 245 h 341"/>
                <a:gd name="T32" fmla="*/ 99 w 339"/>
                <a:gd name="T33" fmla="*/ 341 h 341"/>
                <a:gd name="T34" fmla="*/ 162 w 339"/>
                <a:gd name="T35" fmla="*/ 341 h 341"/>
                <a:gd name="T36" fmla="*/ 86 w 339"/>
                <a:gd name="T37" fmla="*/ 272 h 341"/>
                <a:gd name="T38" fmla="*/ 257 w 339"/>
                <a:gd name="T39" fmla="*/ 2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41">
                  <a:moveTo>
                    <a:pt x="250" y="73"/>
                  </a:moveTo>
                  <a:lnTo>
                    <a:pt x="175" y="0"/>
                  </a:lnTo>
                  <a:lnTo>
                    <a:pt x="237" y="0"/>
                  </a:lnTo>
                  <a:lnTo>
                    <a:pt x="339" y="96"/>
                  </a:lnTo>
                  <a:lnTo>
                    <a:pt x="237" y="192"/>
                  </a:lnTo>
                  <a:lnTo>
                    <a:pt x="175" y="192"/>
                  </a:lnTo>
                  <a:lnTo>
                    <a:pt x="250" y="123"/>
                  </a:lnTo>
                  <a:lnTo>
                    <a:pt x="79" y="123"/>
                  </a:lnTo>
                  <a:lnTo>
                    <a:pt x="79" y="73"/>
                  </a:lnTo>
                  <a:lnTo>
                    <a:pt x="250" y="73"/>
                  </a:lnTo>
                  <a:close/>
                  <a:moveTo>
                    <a:pt x="257" y="272"/>
                  </a:moveTo>
                  <a:lnTo>
                    <a:pt x="257" y="222"/>
                  </a:lnTo>
                  <a:lnTo>
                    <a:pt x="86" y="222"/>
                  </a:lnTo>
                  <a:lnTo>
                    <a:pt x="162" y="149"/>
                  </a:lnTo>
                  <a:lnTo>
                    <a:pt x="99" y="149"/>
                  </a:lnTo>
                  <a:lnTo>
                    <a:pt x="0" y="245"/>
                  </a:lnTo>
                  <a:lnTo>
                    <a:pt x="99" y="341"/>
                  </a:lnTo>
                  <a:lnTo>
                    <a:pt x="162" y="341"/>
                  </a:lnTo>
                  <a:lnTo>
                    <a:pt x="86" y="272"/>
                  </a:lnTo>
                  <a:lnTo>
                    <a:pt x="257" y="272"/>
                  </a:ln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13" name="Group 13">
            <a:extLst>
              <a:ext uri="{FF2B5EF4-FFF2-40B4-BE49-F238E27FC236}">
                <a16:creationId xmlns:a16="http://schemas.microsoft.com/office/drawing/2014/main" id="{DFAAB120-1E09-4BDA-AF12-C0F561D04511}"/>
              </a:ext>
            </a:extLst>
          </p:cNvPr>
          <p:cNvGrpSpPr>
            <a:grpSpLocks noChangeAspect="1"/>
          </p:cNvGrpSpPr>
          <p:nvPr/>
        </p:nvGrpSpPr>
        <p:grpSpPr bwMode="auto">
          <a:xfrm>
            <a:off x="10126691" y="2188005"/>
            <a:ext cx="1149368" cy="583391"/>
            <a:chOff x="6214" y="1358"/>
            <a:chExt cx="1056" cy="536"/>
          </a:xfrm>
        </p:grpSpPr>
        <p:sp>
          <p:nvSpPr>
            <p:cNvPr id="15" name="Freeform 14">
              <a:extLst>
                <a:ext uri="{FF2B5EF4-FFF2-40B4-BE49-F238E27FC236}">
                  <a16:creationId xmlns:a16="http://schemas.microsoft.com/office/drawing/2014/main" id="{136401DC-1A77-487C-A98C-A1FBD1779EDC}"/>
                </a:ext>
              </a:extLst>
            </p:cNvPr>
            <p:cNvSpPr>
              <a:spLocks/>
            </p:cNvSpPr>
            <p:nvPr/>
          </p:nvSpPr>
          <p:spPr bwMode="auto">
            <a:xfrm>
              <a:off x="6214"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19 h 162"/>
                <a:gd name="T18" fmla="*/ 41 w 321"/>
                <a:gd name="T19" fmla="*/ 162 h 162"/>
                <a:gd name="T20" fmla="*/ 41 w 321"/>
                <a:gd name="T21" fmla="*/ 162 h 162"/>
                <a:gd name="T22" fmla="*/ 282 w 321"/>
                <a:gd name="T23" fmla="*/ 162 h 162"/>
                <a:gd name="T24" fmla="*/ 282 w 321"/>
                <a:gd name="T25" fmla="*/ 162 h 162"/>
                <a:gd name="T26" fmla="*/ 321 w 321"/>
                <a:gd name="T27" fmla="*/ 119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19"/>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19"/>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7" name="Freeform 15">
              <a:extLst>
                <a:ext uri="{FF2B5EF4-FFF2-40B4-BE49-F238E27FC236}">
                  <a16:creationId xmlns:a16="http://schemas.microsoft.com/office/drawing/2014/main" id="{A9F6013C-E5AF-41BF-8496-B343C7BC6BBC}"/>
                </a:ext>
              </a:extLst>
            </p:cNvPr>
            <p:cNvSpPr>
              <a:spLocks noEditPoints="1"/>
            </p:cNvSpPr>
            <p:nvPr/>
          </p:nvSpPr>
          <p:spPr bwMode="auto">
            <a:xfrm>
              <a:off x="6536" y="1516"/>
              <a:ext cx="319" cy="325"/>
            </a:xfrm>
            <a:custGeom>
              <a:avLst/>
              <a:gdLst>
                <a:gd name="T0" fmla="*/ 95 w 97"/>
                <a:gd name="T1" fmla="*/ 38 h 98"/>
                <a:gd name="T2" fmla="*/ 79 w 97"/>
                <a:gd name="T3" fmla="*/ 35 h 98"/>
                <a:gd name="T4" fmla="*/ 84 w 97"/>
                <a:gd name="T5" fmla="*/ 20 h 98"/>
                <a:gd name="T6" fmla="*/ 76 w 97"/>
                <a:gd name="T7" fmla="*/ 11 h 98"/>
                <a:gd name="T8" fmla="*/ 62 w 97"/>
                <a:gd name="T9" fmla="*/ 19 h 98"/>
                <a:gd name="T10" fmla="*/ 55 w 97"/>
                <a:gd name="T11" fmla="*/ 2 h 98"/>
                <a:gd name="T12" fmla="*/ 44 w 97"/>
                <a:gd name="T13" fmla="*/ 0 h 98"/>
                <a:gd name="T14" fmla="*/ 38 w 97"/>
                <a:gd name="T15" fmla="*/ 18 h 98"/>
                <a:gd name="T16" fmla="*/ 24 w 97"/>
                <a:gd name="T17" fmla="*/ 11 h 98"/>
                <a:gd name="T18" fmla="*/ 14 w 97"/>
                <a:gd name="T19" fmla="*/ 17 h 98"/>
                <a:gd name="T20" fmla="*/ 19 w 97"/>
                <a:gd name="T21" fmla="*/ 32 h 98"/>
                <a:gd name="T22" fmla="*/ 4 w 97"/>
                <a:gd name="T23" fmla="*/ 36 h 98"/>
                <a:gd name="T24" fmla="*/ 0 w 97"/>
                <a:gd name="T25" fmla="*/ 47 h 98"/>
                <a:gd name="T26" fmla="*/ 14 w 97"/>
                <a:gd name="T27" fmla="*/ 55 h 98"/>
                <a:gd name="T28" fmla="*/ 4 w 97"/>
                <a:gd name="T29" fmla="*/ 68 h 98"/>
                <a:gd name="T30" fmla="*/ 9 w 97"/>
                <a:gd name="T31" fmla="*/ 79 h 98"/>
                <a:gd name="T32" fmla="*/ 25 w 97"/>
                <a:gd name="T33" fmla="*/ 76 h 98"/>
                <a:gd name="T34" fmla="*/ 26 w 97"/>
                <a:gd name="T35" fmla="*/ 92 h 98"/>
                <a:gd name="T36" fmla="*/ 36 w 97"/>
                <a:gd name="T37" fmla="*/ 98 h 98"/>
                <a:gd name="T38" fmla="*/ 46 w 97"/>
                <a:gd name="T39" fmla="*/ 85 h 98"/>
                <a:gd name="T40" fmla="*/ 50 w 97"/>
                <a:gd name="T41" fmla="*/ 85 h 98"/>
                <a:gd name="T42" fmla="*/ 61 w 97"/>
                <a:gd name="T43" fmla="*/ 98 h 98"/>
                <a:gd name="T44" fmla="*/ 71 w 97"/>
                <a:gd name="T45" fmla="*/ 92 h 98"/>
                <a:gd name="T46" fmla="*/ 72 w 97"/>
                <a:gd name="T47" fmla="*/ 76 h 98"/>
                <a:gd name="T48" fmla="*/ 88 w 97"/>
                <a:gd name="T49" fmla="*/ 79 h 98"/>
                <a:gd name="T50" fmla="*/ 92 w 97"/>
                <a:gd name="T51" fmla="*/ 68 h 98"/>
                <a:gd name="T52" fmla="*/ 83 w 97"/>
                <a:gd name="T53" fmla="*/ 55 h 98"/>
                <a:gd name="T54" fmla="*/ 97 w 97"/>
                <a:gd name="T55" fmla="*/ 47 h 98"/>
                <a:gd name="T56" fmla="*/ 62 w 97"/>
                <a:gd name="T57" fmla="*/ 64 h 98"/>
                <a:gd name="T58" fmla="*/ 35 w 97"/>
                <a:gd name="T59" fmla="*/ 64 h 98"/>
                <a:gd name="T60" fmla="*/ 35 w 97"/>
                <a:gd name="T61" fmla="*/ 37 h 98"/>
                <a:gd name="T62" fmla="*/ 62 w 97"/>
                <a:gd name="T63"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8">
                  <a:moveTo>
                    <a:pt x="97" y="47"/>
                  </a:moveTo>
                  <a:cubicBezTo>
                    <a:pt x="95" y="38"/>
                    <a:pt x="95" y="38"/>
                    <a:pt x="95" y="38"/>
                  </a:cubicBezTo>
                  <a:cubicBezTo>
                    <a:pt x="95" y="37"/>
                    <a:pt x="94" y="36"/>
                    <a:pt x="93" y="36"/>
                  </a:cubicBezTo>
                  <a:cubicBezTo>
                    <a:pt x="79" y="35"/>
                    <a:pt x="79" y="35"/>
                    <a:pt x="79" y="35"/>
                  </a:cubicBezTo>
                  <a:cubicBezTo>
                    <a:pt x="79" y="34"/>
                    <a:pt x="78" y="33"/>
                    <a:pt x="77" y="32"/>
                  </a:cubicBezTo>
                  <a:cubicBezTo>
                    <a:pt x="84" y="20"/>
                    <a:pt x="84" y="20"/>
                    <a:pt x="84" y="20"/>
                  </a:cubicBezTo>
                  <a:cubicBezTo>
                    <a:pt x="84" y="19"/>
                    <a:pt x="84" y="17"/>
                    <a:pt x="83" y="17"/>
                  </a:cubicBezTo>
                  <a:cubicBezTo>
                    <a:pt x="76" y="11"/>
                    <a:pt x="76" y="11"/>
                    <a:pt x="76" y="11"/>
                  </a:cubicBezTo>
                  <a:cubicBezTo>
                    <a:pt x="75" y="10"/>
                    <a:pt x="74" y="10"/>
                    <a:pt x="73" y="11"/>
                  </a:cubicBezTo>
                  <a:cubicBezTo>
                    <a:pt x="62" y="19"/>
                    <a:pt x="62" y="19"/>
                    <a:pt x="62" y="19"/>
                  </a:cubicBezTo>
                  <a:cubicBezTo>
                    <a:pt x="61" y="19"/>
                    <a:pt x="60" y="18"/>
                    <a:pt x="59" y="18"/>
                  </a:cubicBezTo>
                  <a:cubicBezTo>
                    <a:pt x="55" y="2"/>
                    <a:pt x="55" y="2"/>
                    <a:pt x="55" y="2"/>
                  </a:cubicBezTo>
                  <a:cubicBezTo>
                    <a:pt x="55" y="1"/>
                    <a:pt x="54" y="0"/>
                    <a:pt x="53" y="0"/>
                  </a:cubicBezTo>
                  <a:cubicBezTo>
                    <a:pt x="44" y="0"/>
                    <a:pt x="44" y="0"/>
                    <a:pt x="44" y="0"/>
                  </a:cubicBezTo>
                  <a:cubicBezTo>
                    <a:pt x="43" y="0"/>
                    <a:pt x="42" y="1"/>
                    <a:pt x="41" y="2"/>
                  </a:cubicBezTo>
                  <a:cubicBezTo>
                    <a:pt x="38" y="18"/>
                    <a:pt x="38" y="18"/>
                    <a:pt x="38" y="18"/>
                  </a:cubicBezTo>
                  <a:cubicBezTo>
                    <a:pt x="37" y="18"/>
                    <a:pt x="36" y="19"/>
                    <a:pt x="35" y="19"/>
                  </a:cubicBezTo>
                  <a:cubicBezTo>
                    <a:pt x="24" y="11"/>
                    <a:pt x="24" y="11"/>
                    <a:pt x="24" y="11"/>
                  </a:cubicBezTo>
                  <a:cubicBezTo>
                    <a:pt x="23" y="10"/>
                    <a:pt x="21" y="10"/>
                    <a:pt x="21" y="11"/>
                  </a:cubicBezTo>
                  <a:cubicBezTo>
                    <a:pt x="14" y="17"/>
                    <a:pt x="14" y="17"/>
                    <a:pt x="14" y="17"/>
                  </a:cubicBezTo>
                  <a:cubicBezTo>
                    <a:pt x="13" y="17"/>
                    <a:pt x="13" y="19"/>
                    <a:pt x="13" y="20"/>
                  </a:cubicBezTo>
                  <a:cubicBezTo>
                    <a:pt x="19" y="32"/>
                    <a:pt x="19" y="32"/>
                    <a:pt x="19" y="32"/>
                  </a:cubicBezTo>
                  <a:cubicBezTo>
                    <a:pt x="19" y="33"/>
                    <a:pt x="18" y="34"/>
                    <a:pt x="17" y="35"/>
                  </a:cubicBezTo>
                  <a:cubicBezTo>
                    <a:pt x="4" y="36"/>
                    <a:pt x="4" y="36"/>
                    <a:pt x="4" y="36"/>
                  </a:cubicBezTo>
                  <a:cubicBezTo>
                    <a:pt x="2" y="36"/>
                    <a:pt x="2" y="37"/>
                    <a:pt x="1" y="38"/>
                  </a:cubicBezTo>
                  <a:cubicBezTo>
                    <a:pt x="0" y="47"/>
                    <a:pt x="0" y="47"/>
                    <a:pt x="0" y="47"/>
                  </a:cubicBezTo>
                  <a:cubicBezTo>
                    <a:pt x="0" y="48"/>
                    <a:pt x="0" y="49"/>
                    <a:pt x="1" y="50"/>
                  </a:cubicBezTo>
                  <a:cubicBezTo>
                    <a:pt x="14" y="55"/>
                    <a:pt x="14" y="55"/>
                    <a:pt x="14" y="55"/>
                  </a:cubicBezTo>
                  <a:cubicBezTo>
                    <a:pt x="14" y="56"/>
                    <a:pt x="14" y="58"/>
                    <a:pt x="15" y="59"/>
                  </a:cubicBezTo>
                  <a:cubicBezTo>
                    <a:pt x="4" y="68"/>
                    <a:pt x="4" y="68"/>
                    <a:pt x="4" y="68"/>
                  </a:cubicBezTo>
                  <a:cubicBezTo>
                    <a:pt x="4" y="69"/>
                    <a:pt x="3" y="70"/>
                    <a:pt x="4" y="71"/>
                  </a:cubicBezTo>
                  <a:cubicBezTo>
                    <a:pt x="9" y="79"/>
                    <a:pt x="9" y="79"/>
                    <a:pt x="9" y="79"/>
                  </a:cubicBezTo>
                  <a:cubicBezTo>
                    <a:pt x="9" y="80"/>
                    <a:pt x="10" y="80"/>
                    <a:pt x="11" y="80"/>
                  </a:cubicBezTo>
                  <a:cubicBezTo>
                    <a:pt x="25" y="76"/>
                    <a:pt x="25" y="76"/>
                    <a:pt x="25" y="76"/>
                  </a:cubicBezTo>
                  <a:cubicBezTo>
                    <a:pt x="26" y="77"/>
                    <a:pt x="27" y="78"/>
                    <a:pt x="28" y="78"/>
                  </a:cubicBezTo>
                  <a:cubicBezTo>
                    <a:pt x="26" y="92"/>
                    <a:pt x="26" y="92"/>
                    <a:pt x="26" y="92"/>
                  </a:cubicBezTo>
                  <a:cubicBezTo>
                    <a:pt x="26" y="93"/>
                    <a:pt x="26" y="94"/>
                    <a:pt x="27" y="95"/>
                  </a:cubicBezTo>
                  <a:cubicBezTo>
                    <a:pt x="36" y="98"/>
                    <a:pt x="36" y="98"/>
                    <a:pt x="36" y="98"/>
                  </a:cubicBezTo>
                  <a:cubicBezTo>
                    <a:pt x="37" y="98"/>
                    <a:pt x="38" y="98"/>
                    <a:pt x="39" y="97"/>
                  </a:cubicBezTo>
                  <a:cubicBezTo>
                    <a:pt x="46" y="85"/>
                    <a:pt x="46" y="85"/>
                    <a:pt x="46" y="85"/>
                  </a:cubicBezTo>
                  <a:cubicBezTo>
                    <a:pt x="47" y="85"/>
                    <a:pt x="48" y="85"/>
                    <a:pt x="48" y="85"/>
                  </a:cubicBezTo>
                  <a:cubicBezTo>
                    <a:pt x="49" y="85"/>
                    <a:pt x="50" y="85"/>
                    <a:pt x="50" y="85"/>
                  </a:cubicBezTo>
                  <a:cubicBezTo>
                    <a:pt x="58" y="97"/>
                    <a:pt x="58" y="97"/>
                    <a:pt x="58" y="97"/>
                  </a:cubicBezTo>
                  <a:cubicBezTo>
                    <a:pt x="58" y="98"/>
                    <a:pt x="60" y="98"/>
                    <a:pt x="61" y="98"/>
                  </a:cubicBezTo>
                  <a:cubicBezTo>
                    <a:pt x="69" y="95"/>
                    <a:pt x="69" y="95"/>
                    <a:pt x="69" y="95"/>
                  </a:cubicBezTo>
                  <a:cubicBezTo>
                    <a:pt x="70" y="94"/>
                    <a:pt x="71" y="93"/>
                    <a:pt x="71" y="92"/>
                  </a:cubicBezTo>
                  <a:cubicBezTo>
                    <a:pt x="69" y="78"/>
                    <a:pt x="69" y="78"/>
                    <a:pt x="69" y="78"/>
                  </a:cubicBezTo>
                  <a:cubicBezTo>
                    <a:pt x="70" y="77"/>
                    <a:pt x="71" y="77"/>
                    <a:pt x="72" y="76"/>
                  </a:cubicBezTo>
                  <a:cubicBezTo>
                    <a:pt x="85" y="80"/>
                    <a:pt x="85" y="80"/>
                    <a:pt x="85" y="80"/>
                  </a:cubicBezTo>
                  <a:cubicBezTo>
                    <a:pt x="86" y="80"/>
                    <a:pt x="88" y="80"/>
                    <a:pt x="88" y="79"/>
                  </a:cubicBezTo>
                  <a:cubicBezTo>
                    <a:pt x="93" y="71"/>
                    <a:pt x="93" y="71"/>
                    <a:pt x="93" y="71"/>
                  </a:cubicBezTo>
                  <a:cubicBezTo>
                    <a:pt x="93" y="70"/>
                    <a:pt x="93" y="69"/>
                    <a:pt x="92" y="68"/>
                  </a:cubicBezTo>
                  <a:cubicBezTo>
                    <a:pt x="82" y="59"/>
                    <a:pt x="82" y="59"/>
                    <a:pt x="82" y="59"/>
                  </a:cubicBezTo>
                  <a:cubicBezTo>
                    <a:pt x="82" y="58"/>
                    <a:pt x="82" y="56"/>
                    <a:pt x="83" y="55"/>
                  </a:cubicBezTo>
                  <a:cubicBezTo>
                    <a:pt x="96" y="50"/>
                    <a:pt x="96" y="50"/>
                    <a:pt x="96" y="50"/>
                  </a:cubicBezTo>
                  <a:cubicBezTo>
                    <a:pt x="97" y="49"/>
                    <a:pt x="97" y="48"/>
                    <a:pt x="97" y="47"/>
                  </a:cubicBezTo>
                  <a:close/>
                  <a:moveTo>
                    <a:pt x="68" y="51"/>
                  </a:moveTo>
                  <a:cubicBezTo>
                    <a:pt x="68" y="56"/>
                    <a:pt x="65" y="61"/>
                    <a:pt x="62" y="64"/>
                  </a:cubicBezTo>
                  <a:cubicBezTo>
                    <a:pt x="58" y="68"/>
                    <a:pt x="54" y="70"/>
                    <a:pt x="48" y="70"/>
                  </a:cubicBezTo>
                  <a:cubicBezTo>
                    <a:pt x="43" y="70"/>
                    <a:pt x="38" y="68"/>
                    <a:pt x="35" y="64"/>
                  </a:cubicBezTo>
                  <a:cubicBezTo>
                    <a:pt x="31" y="61"/>
                    <a:pt x="29" y="56"/>
                    <a:pt x="29" y="51"/>
                  </a:cubicBezTo>
                  <a:cubicBezTo>
                    <a:pt x="29" y="46"/>
                    <a:pt x="31" y="41"/>
                    <a:pt x="35" y="37"/>
                  </a:cubicBezTo>
                  <a:cubicBezTo>
                    <a:pt x="38" y="34"/>
                    <a:pt x="43" y="32"/>
                    <a:pt x="48" y="32"/>
                  </a:cubicBezTo>
                  <a:cubicBezTo>
                    <a:pt x="54" y="32"/>
                    <a:pt x="58" y="34"/>
                    <a:pt x="62" y="37"/>
                  </a:cubicBezTo>
                  <a:cubicBezTo>
                    <a:pt x="65" y="41"/>
                    <a:pt x="68" y="46"/>
                    <a:pt x="68" y="51"/>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8" name="Freeform 16">
              <a:extLst>
                <a:ext uri="{FF2B5EF4-FFF2-40B4-BE49-F238E27FC236}">
                  <a16:creationId xmlns:a16="http://schemas.microsoft.com/office/drawing/2014/main" id="{28B1E2C2-43AE-4190-9178-6FC98BE0045B}"/>
                </a:ext>
              </a:extLst>
            </p:cNvPr>
            <p:cNvSpPr>
              <a:spLocks noEditPoints="1"/>
            </p:cNvSpPr>
            <p:nvPr/>
          </p:nvSpPr>
          <p:spPr bwMode="auto">
            <a:xfrm>
              <a:off x="6809" y="1483"/>
              <a:ext cx="165" cy="176"/>
            </a:xfrm>
            <a:custGeom>
              <a:avLst/>
              <a:gdLst>
                <a:gd name="T0" fmla="*/ 43 w 50"/>
                <a:gd name="T1" fmla="*/ 30 h 53"/>
                <a:gd name="T2" fmla="*/ 44 w 50"/>
                <a:gd name="T3" fmla="*/ 26 h 53"/>
                <a:gd name="T4" fmla="*/ 43 w 50"/>
                <a:gd name="T5" fmla="*/ 23 h 53"/>
                <a:gd name="T6" fmla="*/ 49 w 50"/>
                <a:gd name="T7" fmla="*/ 18 h 53"/>
                <a:gd name="T8" fmla="*/ 49 w 50"/>
                <a:gd name="T9" fmla="*/ 16 h 53"/>
                <a:gd name="T10" fmla="*/ 49 w 50"/>
                <a:gd name="T11" fmla="*/ 15 h 53"/>
                <a:gd name="T12" fmla="*/ 47 w 50"/>
                <a:gd name="T13" fmla="*/ 11 h 53"/>
                <a:gd name="T14" fmla="*/ 45 w 50"/>
                <a:gd name="T15" fmla="*/ 10 h 53"/>
                <a:gd name="T16" fmla="*/ 44 w 50"/>
                <a:gd name="T17" fmla="*/ 10 h 53"/>
                <a:gd name="T18" fmla="*/ 37 w 50"/>
                <a:gd name="T19" fmla="*/ 12 h 53"/>
                <a:gd name="T20" fmla="*/ 31 w 50"/>
                <a:gd name="T21" fmla="*/ 9 h 53"/>
                <a:gd name="T22" fmla="*/ 30 w 50"/>
                <a:gd name="T23" fmla="*/ 2 h 53"/>
                <a:gd name="T24" fmla="*/ 27 w 50"/>
                <a:gd name="T25" fmla="*/ 0 h 53"/>
                <a:gd name="T26" fmla="*/ 23 w 50"/>
                <a:gd name="T27" fmla="*/ 0 h 53"/>
                <a:gd name="T28" fmla="*/ 20 w 50"/>
                <a:gd name="T29" fmla="*/ 2 h 53"/>
                <a:gd name="T30" fmla="*/ 19 w 50"/>
                <a:gd name="T31" fmla="*/ 9 h 53"/>
                <a:gd name="T32" fmla="*/ 13 w 50"/>
                <a:gd name="T33" fmla="*/ 12 h 53"/>
                <a:gd name="T34" fmla="*/ 6 w 50"/>
                <a:gd name="T35" fmla="*/ 10 h 53"/>
                <a:gd name="T36" fmla="*/ 5 w 50"/>
                <a:gd name="T37" fmla="*/ 10 h 53"/>
                <a:gd name="T38" fmla="*/ 3 w 50"/>
                <a:gd name="T39" fmla="*/ 11 h 53"/>
                <a:gd name="T40" fmla="*/ 1 w 50"/>
                <a:gd name="T41" fmla="*/ 15 h 53"/>
                <a:gd name="T42" fmla="*/ 0 w 50"/>
                <a:gd name="T43" fmla="*/ 16 h 53"/>
                <a:gd name="T44" fmla="*/ 1 w 50"/>
                <a:gd name="T45" fmla="*/ 18 h 53"/>
                <a:gd name="T46" fmla="*/ 7 w 50"/>
                <a:gd name="T47" fmla="*/ 23 h 53"/>
                <a:gd name="T48" fmla="*/ 6 w 50"/>
                <a:gd name="T49" fmla="*/ 26 h 53"/>
                <a:gd name="T50" fmla="*/ 7 w 50"/>
                <a:gd name="T51" fmla="*/ 30 h 53"/>
                <a:gd name="T52" fmla="*/ 1 w 50"/>
                <a:gd name="T53" fmla="*/ 35 h 53"/>
                <a:gd name="T54" fmla="*/ 0 w 50"/>
                <a:gd name="T55" fmla="*/ 37 h 53"/>
                <a:gd name="T56" fmla="*/ 1 w 50"/>
                <a:gd name="T57" fmla="*/ 38 h 53"/>
                <a:gd name="T58" fmla="*/ 3 w 50"/>
                <a:gd name="T59" fmla="*/ 42 h 53"/>
                <a:gd name="T60" fmla="*/ 5 w 50"/>
                <a:gd name="T61" fmla="*/ 43 h 53"/>
                <a:gd name="T62" fmla="*/ 6 w 50"/>
                <a:gd name="T63" fmla="*/ 43 h 53"/>
                <a:gd name="T64" fmla="*/ 13 w 50"/>
                <a:gd name="T65" fmla="*/ 41 h 53"/>
                <a:gd name="T66" fmla="*/ 19 w 50"/>
                <a:gd name="T67" fmla="*/ 44 h 53"/>
                <a:gd name="T68" fmla="*/ 20 w 50"/>
                <a:gd name="T69" fmla="*/ 51 h 53"/>
                <a:gd name="T70" fmla="*/ 23 w 50"/>
                <a:gd name="T71" fmla="*/ 53 h 53"/>
                <a:gd name="T72" fmla="*/ 27 w 50"/>
                <a:gd name="T73" fmla="*/ 53 h 53"/>
                <a:gd name="T74" fmla="*/ 30 w 50"/>
                <a:gd name="T75" fmla="*/ 51 h 53"/>
                <a:gd name="T76" fmla="*/ 31 w 50"/>
                <a:gd name="T77" fmla="*/ 44 h 53"/>
                <a:gd name="T78" fmla="*/ 37 w 50"/>
                <a:gd name="T79" fmla="*/ 41 h 53"/>
                <a:gd name="T80" fmla="*/ 44 w 50"/>
                <a:gd name="T81" fmla="*/ 43 h 53"/>
                <a:gd name="T82" fmla="*/ 45 w 50"/>
                <a:gd name="T83" fmla="*/ 43 h 53"/>
                <a:gd name="T84" fmla="*/ 47 w 50"/>
                <a:gd name="T85" fmla="*/ 42 h 53"/>
                <a:gd name="T86" fmla="*/ 49 w 50"/>
                <a:gd name="T87" fmla="*/ 38 h 53"/>
                <a:gd name="T88" fmla="*/ 49 w 50"/>
                <a:gd name="T89" fmla="*/ 37 h 53"/>
                <a:gd name="T90" fmla="*/ 49 w 50"/>
                <a:gd name="T91" fmla="*/ 35 h 53"/>
                <a:gd name="T92" fmla="*/ 43 w 50"/>
                <a:gd name="T93" fmla="*/ 30 h 53"/>
                <a:gd name="T94" fmla="*/ 43 w 50"/>
                <a:gd name="T95" fmla="*/ 30 h 53"/>
                <a:gd name="T96" fmla="*/ 32 w 50"/>
                <a:gd name="T97" fmla="*/ 26 h 53"/>
                <a:gd name="T98" fmla="*/ 25 w 50"/>
                <a:gd name="T99" fmla="*/ 34 h 53"/>
                <a:gd name="T100" fmla="*/ 18 w 50"/>
                <a:gd name="T101" fmla="*/ 26 h 53"/>
                <a:gd name="T102" fmla="*/ 25 w 50"/>
                <a:gd name="T103" fmla="*/ 19 h 53"/>
                <a:gd name="T104" fmla="*/ 32 w 50"/>
                <a:gd name="T10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3">
                  <a:moveTo>
                    <a:pt x="43" y="30"/>
                  </a:moveTo>
                  <a:cubicBezTo>
                    <a:pt x="44" y="29"/>
                    <a:pt x="44" y="28"/>
                    <a:pt x="44" y="26"/>
                  </a:cubicBezTo>
                  <a:cubicBezTo>
                    <a:pt x="44" y="25"/>
                    <a:pt x="44" y="24"/>
                    <a:pt x="43" y="23"/>
                  </a:cubicBezTo>
                  <a:cubicBezTo>
                    <a:pt x="49" y="18"/>
                    <a:pt x="49" y="18"/>
                    <a:pt x="49" y="18"/>
                  </a:cubicBezTo>
                  <a:cubicBezTo>
                    <a:pt x="49" y="18"/>
                    <a:pt x="49" y="17"/>
                    <a:pt x="49" y="16"/>
                  </a:cubicBezTo>
                  <a:cubicBezTo>
                    <a:pt x="49" y="16"/>
                    <a:pt x="49" y="15"/>
                    <a:pt x="49" y="15"/>
                  </a:cubicBezTo>
                  <a:cubicBezTo>
                    <a:pt x="47" y="11"/>
                    <a:pt x="47" y="11"/>
                    <a:pt x="47" y="11"/>
                  </a:cubicBezTo>
                  <a:cubicBezTo>
                    <a:pt x="46" y="10"/>
                    <a:pt x="46" y="10"/>
                    <a:pt x="45" y="10"/>
                  </a:cubicBezTo>
                  <a:cubicBezTo>
                    <a:pt x="45" y="10"/>
                    <a:pt x="44" y="10"/>
                    <a:pt x="44" y="10"/>
                  </a:cubicBezTo>
                  <a:cubicBezTo>
                    <a:pt x="37" y="12"/>
                    <a:pt x="37" y="12"/>
                    <a:pt x="37" y="12"/>
                  </a:cubicBezTo>
                  <a:cubicBezTo>
                    <a:pt x="35" y="11"/>
                    <a:pt x="33" y="9"/>
                    <a:pt x="31" y="9"/>
                  </a:cubicBezTo>
                  <a:cubicBezTo>
                    <a:pt x="30" y="2"/>
                    <a:pt x="30" y="2"/>
                    <a:pt x="30" y="2"/>
                  </a:cubicBezTo>
                  <a:cubicBezTo>
                    <a:pt x="29" y="1"/>
                    <a:pt x="28" y="0"/>
                    <a:pt x="27" y="0"/>
                  </a:cubicBezTo>
                  <a:cubicBezTo>
                    <a:pt x="23" y="0"/>
                    <a:pt x="23" y="0"/>
                    <a:pt x="23" y="0"/>
                  </a:cubicBezTo>
                  <a:cubicBezTo>
                    <a:pt x="21" y="0"/>
                    <a:pt x="21" y="1"/>
                    <a:pt x="20" y="2"/>
                  </a:cubicBezTo>
                  <a:cubicBezTo>
                    <a:pt x="19" y="9"/>
                    <a:pt x="19" y="9"/>
                    <a:pt x="19" y="9"/>
                  </a:cubicBezTo>
                  <a:cubicBezTo>
                    <a:pt x="16" y="9"/>
                    <a:pt x="14" y="11"/>
                    <a:pt x="13" y="12"/>
                  </a:cubicBezTo>
                  <a:cubicBezTo>
                    <a:pt x="6" y="10"/>
                    <a:pt x="6" y="10"/>
                    <a:pt x="6" y="10"/>
                  </a:cubicBezTo>
                  <a:cubicBezTo>
                    <a:pt x="5" y="10"/>
                    <a:pt x="5" y="10"/>
                    <a:pt x="5" y="10"/>
                  </a:cubicBezTo>
                  <a:cubicBezTo>
                    <a:pt x="4" y="10"/>
                    <a:pt x="3" y="10"/>
                    <a:pt x="3" y="11"/>
                  </a:cubicBezTo>
                  <a:cubicBezTo>
                    <a:pt x="1" y="15"/>
                    <a:pt x="1" y="15"/>
                    <a:pt x="1" y="15"/>
                  </a:cubicBezTo>
                  <a:cubicBezTo>
                    <a:pt x="0" y="15"/>
                    <a:pt x="0" y="16"/>
                    <a:pt x="0" y="16"/>
                  </a:cubicBezTo>
                  <a:cubicBezTo>
                    <a:pt x="0" y="17"/>
                    <a:pt x="1" y="18"/>
                    <a:pt x="1" y="18"/>
                  </a:cubicBezTo>
                  <a:cubicBezTo>
                    <a:pt x="7" y="23"/>
                    <a:pt x="7" y="23"/>
                    <a:pt x="7" y="23"/>
                  </a:cubicBezTo>
                  <a:cubicBezTo>
                    <a:pt x="6" y="24"/>
                    <a:pt x="6" y="25"/>
                    <a:pt x="6" y="26"/>
                  </a:cubicBezTo>
                  <a:cubicBezTo>
                    <a:pt x="6" y="28"/>
                    <a:pt x="6" y="29"/>
                    <a:pt x="7" y="30"/>
                  </a:cubicBezTo>
                  <a:cubicBezTo>
                    <a:pt x="1" y="35"/>
                    <a:pt x="1" y="35"/>
                    <a:pt x="1" y="35"/>
                  </a:cubicBezTo>
                  <a:cubicBezTo>
                    <a:pt x="1" y="35"/>
                    <a:pt x="0" y="36"/>
                    <a:pt x="0" y="37"/>
                  </a:cubicBezTo>
                  <a:cubicBezTo>
                    <a:pt x="0" y="37"/>
                    <a:pt x="0" y="37"/>
                    <a:pt x="1" y="38"/>
                  </a:cubicBezTo>
                  <a:cubicBezTo>
                    <a:pt x="3" y="42"/>
                    <a:pt x="3" y="42"/>
                    <a:pt x="3" y="42"/>
                  </a:cubicBezTo>
                  <a:cubicBezTo>
                    <a:pt x="3" y="43"/>
                    <a:pt x="4" y="43"/>
                    <a:pt x="5" y="43"/>
                  </a:cubicBezTo>
                  <a:cubicBezTo>
                    <a:pt x="5" y="43"/>
                    <a:pt x="5" y="43"/>
                    <a:pt x="6" y="43"/>
                  </a:cubicBezTo>
                  <a:cubicBezTo>
                    <a:pt x="13" y="41"/>
                    <a:pt x="13" y="41"/>
                    <a:pt x="13" y="41"/>
                  </a:cubicBezTo>
                  <a:cubicBezTo>
                    <a:pt x="14" y="42"/>
                    <a:pt x="16" y="43"/>
                    <a:pt x="19" y="44"/>
                  </a:cubicBezTo>
                  <a:cubicBezTo>
                    <a:pt x="20" y="51"/>
                    <a:pt x="20" y="51"/>
                    <a:pt x="20" y="51"/>
                  </a:cubicBezTo>
                  <a:cubicBezTo>
                    <a:pt x="21" y="52"/>
                    <a:pt x="21" y="53"/>
                    <a:pt x="23" y="53"/>
                  </a:cubicBezTo>
                  <a:cubicBezTo>
                    <a:pt x="27" y="53"/>
                    <a:pt x="27" y="53"/>
                    <a:pt x="27" y="53"/>
                  </a:cubicBezTo>
                  <a:cubicBezTo>
                    <a:pt x="28" y="53"/>
                    <a:pt x="29" y="52"/>
                    <a:pt x="30" y="51"/>
                  </a:cubicBezTo>
                  <a:cubicBezTo>
                    <a:pt x="31" y="44"/>
                    <a:pt x="31" y="44"/>
                    <a:pt x="31" y="44"/>
                  </a:cubicBezTo>
                  <a:cubicBezTo>
                    <a:pt x="33" y="43"/>
                    <a:pt x="35" y="42"/>
                    <a:pt x="37" y="41"/>
                  </a:cubicBezTo>
                  <a:cubicBezTo>
                    <a:pt x="44" y="43"/>
                    <a:pt x="44" y="43"/>
                    <a:pt x="44" y="43"/>
                  </a:cubicBezTo>
                  <a:cubicBezTo>
                    <a:pt x="44" y="43"/>
                    <a:pt x="45" y="43"/>
                    <a:pt x="45" y="43"/>
                  </a:cubicBezTo>
                  <a:cubicBezTo>
                    <a:pt x="46" y="43"/>
                    <a:pt x="46" y="43"/>
                    <a:pt x="47" y="42"/>
                  </a:cubicBezTo>
                  <a:cubicBezTo>
                    <a:pt x="49" y="38"/>
                    <a:pt x="49" y="38"/>
                    <a:pt x="49" y="38"/>
                  </a:cubicBezTo>
                  <a:cubicBezTo>
                    <a:pt x="49" y="37"/>
                    <a:pt x="50" y="37"/>
                    <a:pt x="49" y="37"/>
                  </a:cubicBezTo>
                  <a:cubicBezTo>
                    <a:pt x="50" y="36"/>
                    <a:pt x="49" y="35"/>
                    <a:pt x="49" y="35"/>
                  </a:cubicBezTo>
                  <a:cubicBezTo>
                    <a:pt x="43" y="30"/>
                    <a:pt x="43" y="30"/>
                    <a:pt x="43" y="30"/>
                  </a:cubicBezTo>
                  <a:cubicBezTo>
                    <a:pt x="43" y="30"/>
                    <a:pt x="43" y="30"/>
                    <a:pt x="43" y="30"/>
                  </a:cubicBezTo>
                  <a:close/>
                  <a:moveTo>
                    <a:pt x="32" y="26"/>
                  </a:moveTo>
                  <a:cubicBezTo>
                    <a:pt x="32" y="30"/>
                    <a:pt x="29" y="34"/>
                    <a:pt x="25" y="34"/>
                  </a:cubicBezTo>
                  <a:cubicBezTo>
                    <a:pt x="21" y="34"/>
                    <a:pt x="18" y="30"/>
                    <a:pt x="18" y="26"/>
                  </a:cubicBezTo>
                  <a:cubicBezTo>
                    <a:pt x="18" y="22"/>
                    <a:pt x="21" y="19"/>
                    <a:pt x="25" y="19"/>
                  </a:cubicBezTo>
                  <a:cubicBezTo>
                    <a:pt x="29" y="19"/>
                    <a:pt x="32" y="22"/>
                    <a:pt x="32" y="26"/>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9" name="Freeform 17">
              <a:extLst>
                <a:ext uri="{FF2B5EF4-FFF2-40B4-BE49-F238E27FC236}">
                  <a16:creationId xmlns:a16="http://schemas.microsoft.com/office/drawing/2014/main" id="{73DE5C8E-8D11-4E01-81E3-5EC16FF963B0}"/>
                </a:ext>
              </a:extLst>
            </p:cNvPr>
            <p:cNvSpPr>
              <a:spLocks noEditPoints="1"/>
            </p:cNvSpPr>
            <p:nvPr/>
          </p:nvSpPr>
          <p:spPr bwMode="auto">
            <a:xfrm>
              <a:off x="6859" y="1685"/>
              <a:ext cx="105" cy="116"/>
            </a:xfrm>
            <a:custGeom>
              <a:avLst/>
              <a:gdLst>
                <a:gd name="T0" fmla="*/ 28 w 32"/>
                <a:gd name="T1" fmla="*/ 20 h 35"/>
                <a:gd name="T2" fmla="*/ 29 w 32"/>
                <a:gd name="T3" fmla="*/ 18 h 35"/>
                <a:gd name="T4" fmla="*/ 28 w 32"/>
                <a:gd name="T5" fmla="*/ 15 h 35"/>
                <a:gd name="T6" fmla="*/ 32 w 32"/>
                <a:gd name="T7" fmla="*/ 12 h 35"/>
                <a:gd name="T8" fmla="*/ 32 w 32"/>
                <a:gd name="T9" fmla="*/ 11 h 35"/>
                <a:gd name="T10" fmla="*/ 32 w 32"/>
                <a:gd name="T11" fmla="*/ 10 h 35"/>
                <a:gd name="T12" fmla="*/ 31 w 32"/>
                <a:gd name="T13" fmla="*/ 7 h 35"/>
                <a:gd name="T14" fmla="*/ 29 w 32"/>
                <a:gd name="T15" fmla="*/ 7 h 35"/>
                <a:gd name="T16" fmla="*/ 29 w 32"/>
                <a:gd name="T17" fmla="*/ 7 h 35"/>
                <a:gd name="T18" fmla="*/ 24 w 32"/>
                <a:gd name="T19" fmla="*/ 8 h 35"/>
                <a:gd name="T20" fmla="*/ 20 w 32"/>
                <a:gd name="T21" fmla="*/ 6 h 35"/>
                <a:gd name="T22" fmla="*/ 19 w 32"/>
                <a:gd name="T23" fmla="*/ 1 h 35"/>
                <a:gd name="T24" fmla="*/ 17 w 32"/>
                <a:gd name="T25" fmla="*/ 0 h 35"/>
                <a:gd name="T26" fmla="*/ 14 w 32"/>
                <a:gd name="T27" fmla="*/ 0 h 35"/>
                <a:gd name="T28" fmla="*/ 13 w 32"/>
                <a:gd name="T29" fmla="*/ 1 h 35"/>
                <a:gd name="T30" fmla="*/ 12 w 32"/>
                <a:gd name="T31" fmla="*/ 6 h 35"/>
                <a:gd name="T32" fmla="*/ 8 w 32"/>
                <a:gd name="T33" fmla="*/ 8 h 35"/>
                <a:gd name="T34" fmla="*/ 3 w 32"/>
                <a:gd name="T35" fmla="*/ 7 h 35"/>
                <a:gd name="T36" fmla="*/ 3 w 32"/>
                <a:gd name="T37" fmla="*/ 7 h 35"/>
                <a:gd name="T38" fmla="*/ 1 w 32"/>
                <a:gd name="T39" fmla="*/ 7 h 35"/>
                <a:gd name="T40" fmla="*/ 0 w 32"/>
                <a:gd name="T41" fmla="*/ 10 h 35"/>
                <a:gd name="T42" fmla="*/ 0 w 32"/>
                <a:gd name="T43" fmla="*/ 11 h 35"/>
                <a:gd name="T44" fmla="*/ 0 w 32"/>
                <a:gd name="T45" fmla="*/ 12 h 35"/>
                <a:gd name="T46" fmla="*/ 4 w 32"/>
                <a:gd name="T47" fmla="*/ 15 h 35"/>
                <a:gd name="T48" fmla="*/ 3 w 32"/>
                <a:gd name="T49" fmla="*/ 18 h 35"/>
                <a:gd name="T50" fmla="*/ 4 w 32"/>
                <a:gd name="T51" fmla="*/ 20 h 35"/>
                <a:gd name="T52" fmla="*/ 0 w 32"/>
                <a:gd name="T53" fmla="*/ 23 h 35"/>
                <a:gd name="T54" fmla="*/ 0 w 32"/>
                <a:gd name="T55" fmla="*/ 24 h 35"/>
                <a:gd name="T56" fmla="*/ 0 w 32"/>
                <a:gd name="T57" fmla="*/ 25 h 35"/>
                <a:gd name="T58" fmla="*/ 1 w 32"/>
                <a:gd name="T59" fmla="*/ 28 h 35"/>
                <a:gd name="T60" fmla="*/ 3 w 32"/>
                <a:gd name="T61" fmla="*/ 29 h 35"/>
                <a:gd name="T62" fmla="*/ 3 w 32"/>
                <a:gd name="T63" fmla="*/ 29 h 35"/>
                <a:gd name="T64" fmla="*/ 8 w 32"/>
                <a:gd name="T65" fmla="*/ 27 h 35"/>
                <a:gd name="T66" fmla="*/ 12 w 32"/>
                <a:gd name="T67" fmla="*/ 29 h 35"/>
                <a:gd name="T68" fmla="*/ 13 w 32"/>
                <a:gd name="T69" fmla="*/ 34 h 35"/>
                <a:gd name="T70" fmla="*/ 14 w 32"/>
                <a:gd name="T71" fmla="*/ 35 h 35"/>
                <a:gd name="T72" fmla="*/ 17 w 32"/>
                <a:gd name="T73" fmla="*/ 35 h 35"/>
                <a:gd name="T74" fmla="*/ 19 w 32"/>
                <a:gd name="T75" fmla="*/ 34 h 35"/>
                <a:gd name="T76" fmla="*/ 20 w 32"/>
                <a:gd name="T77" fmla="*/ 29 h 35"/>
                <a:gd name="T78" fmla="*/ 24 w 32"/>
                <a:gd name="T79" fmla="*/ 27 h 35"/>
                <a:gd name="T80" fmla="*/ 29 w 32"/>
                <a:gd name="T81" fmla="*/ 29 h 35"/>
                <a:gd name="T82" fmla="*/ 29 w 32"/>
                <a:gd name="T83" fmla="*/ 29 h 35"/>
                <a:gd name="T84" fmla="*/ 31 w 32"/>
                <a:gd name="T85" fmla="*/ 28 h 35"/>
                <a:gd name="T86" fmla="*/ 32 w 32"/>
                <a:gd name="T87" fmla="*/ 25 h 35"/>
                <a:gd name="T88" fmla="*/ 32 w 32"/>
                <a:gd name="T89" fmla="*/ 24 h 35"/>
                <a:gd name="T90" fmla="*/ 32 w 32"/>
                <a:gd name="T91" fmla="*/ 23 h 35"/>
                <a:gd name="T92" fmla="*/ 28 w 32"/>
                <a:gd name="T93" fmla="*/ 20 h 35"/>
                <a:gd name="T94" fmla="*/ 28 w 32"/>
                <a:gd name="T95" fmla="*/ 20 h 35"/>
                <a:gd name="T96" fmla="*/ 21 w 32"/>
                <a:gd name="T97" fmla="*/ 18 h 35"/>
                <a:gd name="T98" fmla="*/ 16 w 32"/>
                <a:gd name="T99" fmla="*/ 22 h 35"/>
                <a:gd name="T100" fmla="*/ 11 w 32"/>
                <a:gd name="T101" fmla="*/ 18 h 35"/>
                <a:gd name="T102" fmla="*/ 16 w 32"/>
                <a:gd name="T103" fmla="*/ 13 h 35"/>
                <a:gd name="T104" fmla="*/ 21 w 32"/>
                <a:gd name="T10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5">
                  <a:moveTo>
                    <a:pt x="28" y="20"/>
                  </a:moveTo>
                  <a:cubicBezTo>
                    <a:pt x="28" y="19"/>
                    <a:pt x="29" y="18"/>
                    <a:pt x="29" y="18"/>
                  </a:cubicBezTo>
                  <a:cubicBezTo>
                    <a:pt x="29" y="17"/>
                    <a:pt x="28" y="16"/>
                    <a:pt x="28" y="15"/>
                  </a:cubicBezTo>
                  <a:cubicBezTo>
                    <a:pt x="32" y="12"/>
                    <a:pt x="32" y="12"/>
                    <a:pt x="32" y="12"/>
                  </a:cubicBezTo>
                  <a:cubicBezTo>
                    <a:pt x="32" y="12"/>
                    <a:pt x="32" y="11"/>
                    <a:pt x="32" y="11"/>
                  </a:cubicBezTo>
                  <a:cubicBezTo>
                    <a:pt x="32" y="11"/>
                    <a:pt x="32" y="10"/>
                    <a:pt x="32" y="10"/>
                  </a:cubicBezTo>
                  <a:cubicBezTo>
                    <a:pt x="31" y="7"/>
                    <a:pt x="31" y="7"/>
                    <a:pt x="31" y="7"/>
                  </a:cubicBezTo>
                  <a:cubicBezTo>
                    <a:pt x="30" y="7"/>
                    <a:pt x="30" y="7"/>
                    <a:pt x="29" y="7"/>
                  </a:cubicBezTo>
                  <a:cubicBezTo>
                    <a:pt x="29" y="7"/>
                    <a:pt x="29" y="7"/>
                    <a:pt x="29" y="7"/>
                  </a:cubicBezTo>
                  <a:cubicBezTo>
                    <a:pt x="24" y="8"/>
                    <a:pt x="24" y="8"/>
                    <a:pt x="24" y="8"/>
                  </a:cubicBezTo>
                  <a:cubicBezTo>
                    <a:pt x="23" y="7"/>
                    <a:pt x="21" y="6"/>
                    <a:pt x="20" y="6"/>
                  </a:cubicBezTo>
                  <a:cubicBezTo>
                    <a:pt x="19" y="1"/>
                    <a:pt x="19" y="1"/>
                    <a:pt x="19" y="1"/>
                  </a:cubicBezTo>
                  <a:cubicBezTo>
                    <a:pt x="19" y="1"/>
                    <a:pt x="18" y="0"/>
                    <a:pt x="17" y="0"/>
                  </a:cubicBezTo>
                  <a:cubicBezTo>
                    <a:pt x="14" y="0"/>
                    <a:pt x="14" y="0"/>
                    <a:pt x="14" y="0"/>
                  </a:cubicBezTo>
                  <a:cubicBezTo>
                    <a:pt x="14" y="0"/>
                    <a:pt x="13" y="1"/>
                    <a:pt x="13" y="1"/>
                  </a:cubicBezTo>
                  <a:cubicBezTo>
                    <a:pt x="12" y="6"/>
                    <a:pt x="12" y="6"/>
                    <a:pt x="12" y="6"/>
                  </a:cubicBezTo>
                  <a:cubicBezTo>
                    <a:pt x="10" y="6"/>
                    <a:pt x="9" y="7"/>
                    <a:pt x="8" y="8"/>
                  </a:cubicBezTo>
                  <a:cubicBezTo>
                    <a:pt x="3" y="7"/>
                    <a:pt x="3" y="7"/>
                    <a:pt x="3" y="7"/>
                  </a:cubicBezTo>
                  <a:cubicBezTo>
                    <a:pt x="3" y="7"/>
                    <a:pt x="3" y="7"/>
                    <a:pt x="3" y="7"/>
                  </a:cubicBezTo>
                  <a:cubicBezTo>
                    <a:pt x="2" y="7"/>
                    <a:pt x="2" y="7"/>
                    <a:pt x="1" y="7"/>
                  </a:cubicBezTo>
                  <a:cubicBezTo>
                    <a:pt x="0" y="10"/>
                    <a:pt x="0" y="10"/>
                    <a:pt x="0" y="10"/>
                  </a:cubicBezTo>
                  <a:cubicBezTo>
                    <a:pt x="0" y="10"/>
                    <a:pt x="0" y="11"/>
                    <a:pt x="0" y="11"/>
                  </a:cubicBezTo>
                  <a:cubicBezTo>
                    <a:pt x="0" y="11"/>
                    <a:pt x="0" y="12"/>
                    <a:pt x="0" y="12"/>
                  </a:cubicBezTo>
                  <a:cubicBezTo>
                    <a:pt x="4" y="15"/>
                    <a:pt x="4" y="15"/>
                    <a:pt x="4" y="15"/>
                  </a:cubicBezTo>
                  <a:cubicBezTo>
                    <a:pt x="4" y="16"/>
                    <a:pt x="3" y="17"/>
                    <a:pt x="3" y="18"/>
                  </a:cubicBezTo>
                  <a:cubicBezTo>
                    <a:pt x="3" y="18"/>
                    <a:pt x="4" y="19"/>
                    <a:pt x="4" y="20"/>
                  </a:cubicBezTo>
                  <a:cubicBezTo>
                    <a:pt x="0" y="23"/>
                    <a:pt x="0" y="23"/>
                    <a:pt x="0" y="23"/>
                  </a:cubicBezTo>
                  <a:cubicBezTo>
                    <a:pt x="0" y="23"/>
                    <a:pt x="0" y="24"/>
                    <a:pt x="0" y="24"/>
                  </a:cubicBezTo>
                  <a:cubicBezTo>
                    <a:pt x="0" y="25"/>
                    <a:pt x="0" y="25"/>
                    <a:pt x="0" y="25"/>
                  </a:cubicBezTo>
                  <a:cubicBezTo>
                    <a:pt x="1" y="28"/>
                    <a:pt x="1" y="28"/>
                    <a:pt x="1" y="28"/>
                  </a:cubicBezTo>
                  <a:cubicBezTo>
                    <a:pt x="2" y="28"/>
                    <a:pt x="2" y="29"/>
                    <a:pt x="3" y="29"/>
                  </a:cubicBezTo>
                  <a:cubicBezTo>
                    <a:pt x="3" y="29"/>
                    <a:pt x="3" y="29"/>
                    <a:pt x="3" y="29"/>
                  </a:cubicBezTo>
                  <a:cubicBezTo>
                    <a:pt x="8" y="27"/>
                    <a:pt x="8" y="27"/>
                    <a:pt x="8" y="27"/>
                  </a:cubicBezTo>
                  <a:cubicBezTo>
                    <a:pt x="9" y="28"/>
                    <a:pt x="10" y="29"/>
                    <a:pt x="12" y="29"/>
                  </a:cubicBezTo>
                  <a:cubicBezTo>
                    <a:pt x="13" y="34"/>
                    <a:pt x="13" y="34"/>
                    <a:pt x="13" y="34"/>
                  </a:cubicBezTo>
                  <a:cubicBezTo>
                    <a:pt x="13" y="35"/>
                    <a:pt x="14" y="35"/>
                    <a:pt x="14" y="35"/>
                  </a:cubicBezTo>
                  <a:cubicBezTo>
                    <a:pt x="17" y="35"/>
                    <a:pt x="17" y="35"/>
                    <a:pt x="17" y="35"/>
                  </a:cubicBezTo>
                  <a:cubicBezTo>
                    <a:pt x="18" y="35"/>
                    <a:pt x="19" y="35"/>
                    <a:pt x="19" y="34"/>
                  </a:cubicBezTo>
                  <a:cubicBezTo>
                    <a:pt x="20" y="29"/>
                    <a:pt x="20" y="29"/>
                    <a:pt x="20" y="29"/>
                  </a:cubicBezTo>
                  <a:cubicBezTo>
                    <a:pt x="21" y="29"/>
                    <a:pt x="23" y="28"/>
                    <a:pt x="24" y="27"/>
                  </a:cubicBezTo>
                  <a:cubicBezTo>
                    <a:pt x="29" y="29"/>
                    <a:pt x="29" y="29"/>
                    <a:pt x="29" y="29"/>
                  </a:cubicBezTo>
                  <a:cubicBezTo>
                    <a:pt x="29" y="29"/>
                    <a:pt x="29" y="29"/>
                    <a:pt x="29" y="29"/>
                  </a:cubicBezTo>
                  <a:cubicBezTo>
                    <a:pt x="30" y="29"/>
                    <a:pt x="30" y="28"/>
                    <a:pt x="31" y="28"/>
                  </a:cubicBezTo>
                  <a:cubicBezTo>
                    <a:pt x="32" y="25"/>
                    <a:pt x="32" y="25"/>
                    <a:pt x="32" y="25"/>
                  </a:cubicBezTo>
                  <a:cubicBezTo>
                    <a:pt x="32" y="25"/>
                    <a:pt x="32" y="25"/>
                    <a:pt x="32" y="24"/>
                  </a:cubicBezTo>
                  <a:cubicBezTo>
                    <a:pt x="32" y="24"/>
                    <a:pt x="32" y="23"/>
                    <a:pt x="32" y="23"/>
                  </a:cubicBezTo>
                  <a:cubicBezTo>
                    <a:pt x="28" y="20"/>
                    <a:pt x="28" y="20"/>
                    <a:pt x="28" y="20"/>
                  </a:cubicBezTo>
                  <a:cubicBezTo>
                    <a:pt x="28" y="20"/>
                    <a:pt x="28" y="20"/>
                    <a:pt x="28" y="20"/>
                  </a:cubicBezTo>
                  <a:close/>
                  <a:moveTo>
                    <a:pt x="21" y="18"/>
                  </a:moveTo>
                  <a:cubicBezTo>
                    <a:pt x="21" y="20"/>
                    <a:pt x="19" y="22"/>
                    <a:pt x="16" y="22"/>
                  </a:cubicBezTo>
                  <a:cubicBezTo>
                    <a:pt x="13" y="22"/>
                    <a:pt x="11" y="20"/>
                    <a:pt x="11" y="18"/>
                  </a:cubicBezTo>
                  <a:cubicBezTo>
                    <a:pt x="11" y="15"/>
                    <a:pt x="13" y="13"/>
                    <a:pt x="16" y="13"/>
                  </a:cubicBezTo>
                  <a:cubicBezTo>
                    <a:pt x="19" y="13"/>
                    <a:pt x="21" y="15"/>
                    <a:pt x="21" y="18"/>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Tree>
    <p:extLst>
      <p:ext uri="{BB962C8B-B14F-4D97-AF65-F5344CB8AC3E}">
        <p14:creationId xmlns:p14="http://schemas.microsoft.com/office/powerpoint/2010/main" val="2404743066"/>
      </p:ext>
    </p:extLst>
  </p:cSld>
  <p:clrMapOvr>
    <a:masterClrMapping/>
  </p:clrMapOvr>
  <p:transition>
    <p:fade/>
  </p:transition>
</p:sld>
</file>

<file path=ppt/theme/theme1.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10.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1.xml><?xml version="1.0" encoding="utf-8"?>
<a:theme xmlns:a="http://schemas.openxmlformats.org/drawingml/2006/main" name="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 Cloud &amp; Data Platform Partner Engagement Framework" id="{C255A1E1-6B95-4733-99FC-92A52AB96948}" vid="{2D9B0803-667B-40E6-A89C-48943691CCC6}"/>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3.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Azure Security Mgmt_2017 Template">
  <a:themeElements>
    <a:clrScheme name="Custom 2">
      <a:dk1>
        <a:srgbClr val="505050"/>
      </a:dk1>
      <a:lt1>
        <a:srgbClr val="FFFFFF"/>
      </a:lt1>
      <a:dk2>
        <a:srgbClr val="001F50"/>
      </a:dk2>
      <a:lt2>
        <a:srgbClr val="D2D2D2"/>
      </a:lt2>
      <a:accent1>
        <a:srgbClr val="0072C6"/>
      </a:accent1>
      <a:accent2>
        <a:srgbClr val="001F50"/>
      </a:accent2>
      <a:accent3>
        <a:srgbClr val="000000"/>
      </a:accent3>
      <a:accent4>
        <a:srgbClr val="DDDEDD"/>
      </a:accent4>
      <a:accent5>
        <a:srgbClr val="727372"/>
      </a:accent5>
      <a:accent6>
        <a:srgbClr val="72C700"/>
      </a:accent6>
      <a:hlink>
        <a:srgbClr val="0072C6"/>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5.xml><?xml version="1.0" encoding="utf-8"?>
<a:theme xmlns:a="http://schemas.openxmlformats.org/drawingml/2006/main" name="1_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FC2AAF48-2452-480C-86DF-1CB35B28F3E3}"/>
    </a:ext>
  </a:extLst>
</a:theme>
</file>

<file path=ppt/theme/theme16.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4.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1_WHITE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F request approval process 2016 04 19" id="{9891CD9D-1671-4138-BBE9-45BAEF9C4AF7}" vid="{EAF6B631-CD7C-4266-9176-ECCD5153DD52}"/>
    </a:ext>
  </a:extLst>
</a:theme>
</file>

<file path=ppt/theme/theme7.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9.xml><?xml version="1.0" encoding="utf-8"?>
<a:theme xmlns:a="http://schemas.openxmlformats.org/drawingml/2006/main" name="Microsoft_IT_16x9_Internal_Light">
  <a:themeElements>
    <a:clrScheme name="Custom 39">
      <a:dk1>
        <a:srgbClr val="505050"/>
      </a:dk1>
      <a:lt1>
        <a:srgbClr val="FFFFFF"/>
      </a:lt1>
      <a:dk2>
        <a:srgbClr val="008272"/>
      </a:dk2>
      <a:lt2>
        <a:srgbClr val="D2D2D2"/>
      </a:lt2>
      <a:accent1>
        <a:srgbClr val="008272"/>
      </a:accent1>
      <a:accent2>
        <a:srgbClr val="68217A"/>
      </a:accent2>
      <a:accent3>
        <a:srgbClr val="0072C6"/>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69AE0158-79EF-4A26-85E6-877D922FF08B}" vid="{DBBF9F2B-3492-4E29-9CDB-D55DFC6B20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Type xmlns="8d3c27f3-a8b9-4590-b01c-2dcf49ffbdb8">Regular</docType>
    <Panel xmlns="8d3c27f3-a8b9-4590-b01c-2dcf49ffbdb8">83</Panel>
    <documentOrder xmlns="8d3c27f3-a8b9-4590-b01c-2dcf49ffbdb8">1</documentOrder>
    <Topic xmlns="8d3c27f3-a8b9-4590-b01c-2dcf49ffbdb8">234</Topic>
    <endDate xmlns="8d3c27f3-a8b9-4590-b01c-2dcf49ffbdb8" xsi:nil="true"/>
    <Page xmlns="8d3c27f3-a8b9-4590-b01c-2dcf49ffbdb8">4</Page>
    <startDate xmlns="8d3c27f3-a8b9-4590-b01c-2dcf49ffbdb8">2017-08-17T05:00:00+00:00</startDate>
    <documentHoverText xmlns="8d3c27f3-a8b9-4590-b01c-2dcf49ffbdb8" xsi:nil="true"/>
    <Expose xmlns="8d3c27f3-a8b9-4590-b01c-2dcf49ffbdb8">true</Expose>
    <Migrate xmlns="8d3c27f3-a8b9-4590-b01c-2dcf49ffbdb8">true</Migrate>
    <NewTab xmlns="8d3c27f3-a8b9-4590-b01c-2dcf49ffbdb8">Get started</NewTab>
    <NewPage xmlns="8d3c27f3-a8b9-4590-b01c-2dcf49ffbdb8">15</NewPag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ED689D19D6784694F4BA0115B899AB" ma:contentTypeVersion="44" ma:contentTypeDescription="Create a new document." ma:contentTypeScope="" ma:versionID="150e89249e16045989daa4c6952e418e">
  <xsd:schema xmlns:xsd="http://www.w3.org/2001/XMLSchema" xmlns:xs="http://www.w3.org/2001/XMLSchema" xmlns:p="http://schemas.microsoft.com/office/2006/metadata/properties" xmlns:ns2="8d3c27f3-a8b9-4590-b01c-2dcf49ffbdb8" xmlns:ns3="670da6a4-462a-4f1c-b094-cf1bbbb6826b" targetNamespace="http://schemas.microsoft.com/office/2006/metadata/properties" ma:root="true" ma:fieldsID="85ce3a78aad2de7c356650350bd296f6" ns2:_="" ns3:_="">
    <xsd:import namespace="8d3c27f3-a8b9-4590-b01c-2dcf49ffbdb8"/>
    <xsd:import namespace="670da6a4-462a-4f1c-b094-cf1bbbb6826b"/>
    <xsd:element name="properties">
      <xsd:complexType>
        <xsd:sequence>
          <xsd:element name="documentManagement">
            <xsd:complexType>
              <xsd:all>
                <xsd:element ref="ns2:Page" minOccurs="0"/>
                <xsd:element ref="ns2:Panel" minOccurs="0"/>
                <xsd:element ref="ns2:Topic" minOccurs="0"/>
                <xsd:element ref="ns2:documentHoverText" minOccurs="0"/>
                <xsd:element ref="ns2:documentOrder" minOccurs="0"/>
                <xsd:element ref="ns2:Expose" minOccurs="0"/>
                <xsd:element ref="ns2:startDate"/>
                <xsd:element ref="ns2:endDate" minOccurs="0"/>
                <xsd:element ref="ns2:Page_x003a_ID" minOccurs="0"/>
                <xsd:element ref="ns2:Panel_x003a_ID" minOccurs="0"/>
                <xsd:element ref="ns2:Topic_x003a_ID" minOccurs="0"/>
                <xsd:element ref="ns3:SharedWithUsers" minOccurs="0"/>
                <xsd:element ref="ns2:Topic_x003a_Topic_x0020_Order" minOccurs="0"/>
                <xsd:element ref="ns2:Page_x003a_colorDark" minOccurs="0"/>
                <xsd:element ref="ns2:Panel_x003a_Panel_x0020_Order" minOccurs="0"/>
                <xsd:element ref="ns2:Panel_x003a_panelName" minOccurs="0"/>
                <xsd:element ref="ns2:Topic_x003a_topicName" minOccurs="0"/>
                <xsd:element ref="ns2:Topic_x003a_Subtitle" minOccurs="0"/>
                <xsd:element ref="ns2:docType" minOccurs="0"/>
                <xsd:element ref="ns2:Migrate" minOccurs="0"/>
                <xsd:element ref="ns2:NewPage" minOccurs="0"/>
                <xsd:element ref="ns2:NewTa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c27f3-a8b9-4590-b01c-2dcf49ffbdb8" elementFormDefault="qualified">
    <xsd:import namespace="http://schemas.microsoft.com/office/2006/documentManagement/types"/>
    <xsd:import namespace="http://schemas.microsoft.com/office/infopath/2007/PartnerControls"/>
    <xsd:element name="Page" ma:index="2" nillable="true" ma:displayName="Page" ma:list="{68c061cf-0b9e-423b-903d-626a6ecc1a08}" ma:internalName="Page" ma:readOnly="false" ma:showField="Title">
      <xsd:simpleType>
        <xsd:restriction base="dms:Lookup"/>
      </xsd:simpleType>
    </xsd:element>
    <xsd:element name="Panel" ma:index="3" nillable="true" ma:displayName="Panel" ma:list="{f8df8a86-d169-4a6a-aab8-ef967d03ce85}" ma:internalName="Panel" ma:readOnly="false" ma:showField="Title">
      <xsd:simpleType>
        <xsd:restriction base="dms:Lookup"/>
      </xsd:simpleType>
    </xsd:element>
    <xsd:element name="Topic" ma:index="4" nillable="true" ma:displayName="Topic" ma:list="{728b8753-0864-4a96-87f9-1490fe4c2362}" ma:internalName="Topic" ma:readOnly="false" ma:showField="Title">
      <xsd:simpleType>
        <xsd:restriction base="dms:Lookup"/>
      </xsd:simpleType>
    </xsd:element>
    <xsd:element name="documentHoverText" ma:index="5" nillable="true" ma:displayName="Document Hover Text" ma:internalName="documentHoverText">
      <xsd:simpleType>
        <xsd:restriction base="dms:Text">
          <xsd:maxLength value="255"/>
        </xsd:restriction>
      </xsd:simpleType>
    </xsd:element>
    <xsd:element name="documentOrder" ma:index="6" nillable="true" ma:displayName="Document Order" ma:internalName="documentOrder" ma:percentage="FALSE">
      <xsd:simpleType>
        <xsd:restriction base="dms:Number"/>
      </xsd:simpleType>
    </xsd:element>
    <xsd:element name="Expose" ma:index="7" nillable="true" ma:displayName="Expose" ma:default="1" ma:internalName="Expose">
      <xsd:simpleType>
        <xsd:restriction base="dms:Boolean"/>
      </xsd:simpleType>
    </xsd:element>
    <xsd:element name="startDate" ma:index="8" ma:displayName="Start Date" ma:default="[today]" ma:format="DateOnly" ma:internalName="startDate">
      <xsd:simpleType>
        <xsd:restriction base="dms:DateTime"/>
      </xsd:simpleType>
    </xsd:element>
    <xsd:element name="endDate" ma:index="9" nillable="true" ma:displayName="End Date" ma:format="DateOnly" ma:internalName="endDate">
      <xsd:simpleType>
        <xsd:restriction base="dms:DateTime"/>
      </xsd:simpleType>
    </xsd:element>
    <xsd:element name="Page_x003a_ID" ma:index="12" nillable="true" ma:displayName="Page:ID" ma:list="{68c061cf-0b9e-423b-903d-626a6ecc1a08}" ma:internalName="Page_x003a_ID" ma:readOnly="true" ma:showField="ID" ma:web="670da6a4-462a-4f1c-b094-cf1bbbb6826b">
      <xsd:simpleType>
        <xsd:restriction base="dms:Lookup"/>
      </xsd:simpleType>
    </xsd:element>
    <xsd:element name="Panel_x003a_ID" ma:index="13" nillable="true" ma:displayName="Panel:ID" ma:list="{f8df8a86-d169-4a6a-aab8-ef967d03ce85}" ma:internalName="Panel_x003a_ID" ma:readOnly="true" ma:showField="ID" ma:web="670da6a4-462a-4f1c-b094-cf1bbbb6826b">
      <xsd:simpleType>
        <xsd:restriction base="dms:Lookup"/>
      </xsd:simpleType>
    </xsd:element>
    <xsd:element name="Topic_x003a_ID" ma:index="14" nillable="true" ma:displayName="Topic:ID" ma:list="{728b8753-0864-4a96-87f9-1490fe4c2362}" ma:internalName="Topic_x003a_ID" ma:readOnly="true" ma:showField="ID" ma:web="670da6a4-462a-4f1c-b094-cf1bbbb6826b">
      <xsd:simpleType>
        <xsd:restriction base="dms:Lookup"/>
      </xsd:simpleType>
    </xsd:element>
    <xsd:element name="Topic_x003a_Topic_x0020_Order" ma:index="20" nillable="true" ma:displayName="Topic:Topic Order" ma:list="{728b8753-0864-4a96-87f9-1490fe4c2362}" ma:internalName="Topic_x003a_Topic_x0020_Order" ma:readOnly="true" ma:showField="topicOrder" ma:web="670da6a4-462a-4f1c-b094-cf1bbbb6826b">
      <xsd:simpleType>
        <xsd:restriction base="dms:Lookup"/>
      </xsd:simpleType>
    </xsd:element>
    <xsd:element name="Page_x003a_colorDark" ma:index="21" nillable="true" ma:displayName="Page:colorDark" ma:list="{68c061cf-0b9e-423b-903d-626a6ecc1a08}" ma:internalName="Page_x003a_colorDark" ma:readOnly="true" ma:showField="colorDark" ma:web="670da6a4-462a-4f1c-b094-cf1bbbb6826b">
      <xsd:simpleType>
        <xsd:restriction base="dms:Lookup"/>
      </xsd:simpleType>
    </xsd:element>
    <xsd:element name="Panel_x003a_Panel_x0020_Order" ma:index="22" nillable="true" ma:displayName="Panel:Panel Order" ma:list="{f8df8a86-d169-4a6a-aab8-ef967d03ce85}" ma:internalName="Panel_x003a_Panel_x0020_Order" ma:readOnly="true" ma:showField="panelOrder" ma:web="670da6a4-462a-4f1c-b094-cf1bbbb6826b">
      <xsd:simpleType>
        <xsd:restriction base="dms:Lookup"/>
      </xsd:simpleType>
    </xsd:element>
    <xsd:element name="Panel_x003a_panelName" ma:index="23" nillable="true" ma:displayName="Panel:panelName" ma:list="{f8df8a86-d169-4a6a-aab8-ef967d03ce85}" ma:internalName="Panel_x003a_panelName" ma:readOnly="true" ma:showField="panelName" ma:web="670da6a4-462a-4f1c-b094-cf1bbbb6826b">
      <xsd:simpleType>
        <xsd:restriction base="dms:Lookup"/>
      </xsd:simpleType>
    </xsd:element>
    <xsd:element name="Topic_x003a_topicName" ma:index="24" nillable="true" ma:displayName="Topic:topicName" ma:list="{728b8753-0864-4a96-87f9-1490fe4c2362}" ma:internalName="Topic_x003a_topicName" ma:readOnly="true" ma:showField="topicName" ma:web="670da6a4-462a-4f1c-b094-cf1bbbb6826b">
      <xsd:simpleType>
        <xsd:restriction base="dms:Lookup"/>
      </xsd:simpleType>
    </xsd:element>
    <xsd:element name="Topic_x003a_Subtitle" ma:index="26" nillable="true" ma:displayName="Topic:Subtitle" ma:list="{728b8753-0864-4a96-87f9-1490fe4c2362}" ma:internalName="Topic_x003a_Subtitle" ma:readOnly="true" ma:showField="Subtitle" ma:web="670da6a4-462a-4f1c-b094-cf1bbbb6826b">
      <xsd:simpleType>
        <xsd:restriction base="dms:Lookup"/>
      </xsd:simpleType>
    </xsd:element>
    <xsd:element name="docType" ma:index="27" nillable="true" ma:displayName="docType" ma:default="Regular" ma:format="Dropdown" ma:internalName="docType">
      <xsd:simpleType>
        <xsd:restriction base="dms:Choice">
          <xsd:enumeration value="Regular"/>
          <xsd:enumeration value="PST"/>
          <xsd:enumeration value="COE"/>
        </xsd:restriction>
      </xsd:simpleType>
    </xsd:element>
    <xsd:element name="Migrate" ma:index="28" nillable="true" ma:displayName="Migrate" ma:default="1" ma:internalName="Migrate">
      <xsd:simpleType>
        <xsd:restriction base="dms:Boolean"/>
      </xsd:simpleType>
    </xsd:element>
    <xsd:element name="NewPage" ma:index="29" nillable="true" ma:displayName="NewPage" ma:list="{12553e8a-bde4-4724-8990-a51c835798a3}" ma:internalName="NewPage" ma:showField="Title">
      <xsd:simpleType>
        <xsd:restriction base="dms:Lookup"/>
      </xsd:simpleType>
    </xsd:element>
    <xsd:element name="NewTab" ma:index="30" nillable="true" ma:displayName="NewTab" ma:default="Get started" ma:format="Dropdown" ma:internalName="NewTab">
      <xsd:simpleType>
        <xsd:restriction base="dms:Choice">
          <xsd:enumeration value="Get started"/>
          <xsd:enumeration value="Technical"/>
          <xsd:enumeration value="Sales and marketing"/>
          <xsd:enumeration value="Offers and Incentives"/>
          <xsd:enumeration value="Get showcased"/>
          <xsd:enumeration value="Support"/>
        </xsd:restriction>
      </xsd:simpleType>
    </xsd:element>
  </xsd:schema>
  <xsd:schema xmlns:xsd="http://www.w3.org/2001/XMLSchema" xmlns:xs="http://www.w3.org/2001/XMLSchema" xmlns:dms="http://schemas.microsoft.com/office/2006/documentManagement/types" xmlns:pc="http://schemas.microsoft.com/office/infopath/2007/PartnerControls" targetNamespace="670da6a4-462a-4f1c-b094-cf1bbbb6826b" elementFormDefault="qualified">
    <xsd:import namespace="http://schemas.microsoft.com/office/2006/documentManagement/types"/>
    <xsd:import namespace="http://schemas.microsoft.com/office/infopath/2007/PartnerControls"/>
    <xsd:element name="SharedWithUsers" ma:index="1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CD1747-E97F-4158-9086-AD1F55FA0583}">
  <ds:schemaRefs>
    <ds:schemaRef ds:uri="670da6a4-462a-4f1c-b094-cf1bbbb6826b"/>
    <ds:schemaRef ds:uri="http://purl.org/dc/terms/"/>
    <ds:schemaRef ds:uri="http://schemas.microsoft.com/office/2006/metadata/properties"/>
    <ds:schemaRef ds:uri="8d3c27f3-a8b9-4590-b01c-2dcf49ffbdb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79BF626-2832-4B65-867D-9B804438A8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3c27f3-a8b9-4590-b01c-2dcf49ffbdb8"/>
    <ds:schemaRef ds:uri="670da6a4-462a-4f1c-b094-cf1bbbb682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230A49-6BDA-4E1B-ACC4-5135848B80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Inspire 2017</Template>
  <TotalTime>8617</TotalTime>
  <Words>1898</Words>
  <Application>Microsoft Office PowerPoint</Application>
  <PresentationFormat>Custom</PresentationFormat>
  <Paragraphs>316</Paragraphs>
  <Slides>15</Slides>
  <Notes>15</Notes>
  <HiddenSlides>0</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15</vt:i4>
      </vt:variant>
    </vt:vector>
  </HeadingPairs>
  <TitlesOfParts>
    <vt:vector size="48" baseType="lpstr">
      <vt:lpstr>ＭＳ Ｐゴシック</vt:lpstr>
      <vt:lpstr>PMingLiU</vt:lpstr>
      <vt:lpstr>Arial</vt:lpstr>
      <vt:lpstr>Arial Black</vt:lpstr>
      <vt:lpstr>Calibri</vt:lpstr>
      <vt:lpstr>Calibri Light</vt:lpstr>
      <vt:lpstr>Consolas</vt:lpstr>
      <vt:lpstr>Graphik</vt:lpstr>
      <vt:lpstr>Segoe Light</vt:lpstr>
      <vt:lpstr>Segoe Pro Display SemiLight</vt:lpstr>
      <vt:lpstr>Segoe UI</vt:lpstr>
      <vt:lpstr>Segoe UI Light</vt:lpstr>
      <vt:lpstr>Segoe UI Semibold</vt:lpstr>
      <vt:lpstr>Segoe UI Semilight</vt:lpstr>
      <vt:lpstr>Wingdings</vt:lpstr>
      <vt:lpstr>3-50088_Microsoft_Inspire_Template</vt:lpstr>
      <vt:lpstr>Office Theme</vt:lpstr>
      <vt:lpstr>5-50109_Microsoft_Light_Template</vt:lpstr>
      <vt:lpstr>1_5-50109_Microsoft_Dark_Template</vt:lpstr>
      <vt:lpstr>2_5-50109_Microsoft_Light_Template</vt:lpstr>
      <vt:lpstr>1_WHITE TEMPLATE</vt:lpstr>
      <vt:lpstr>4_COLOR TEMPLATE</vt:lpstr>
      <vt:lpstr>6-50001_WPC 2016 Breakout Template</vt:lpstr>
      <vt:lpstr>Microsoft_IT_16x9_Internal_Light</vt:lpstr>
      <vt:lpstr>5-30711_TR22_BO_CT_Template</vt:lpstr>
      <vt:lpstr>COLOR TEMPLATE</vt:lpstr>
      <vt:lpstr>Azure Security Mgmt_2017 Template</vt:lpstr>
      <vt:lpstr>3_5-50109_Microsoft_Light_Template</vt:lpstr>
      <vt:lpstr>1_Azure Security Mgmt_2017 Template</vt:lpstr>
      <vt:lpstr>1_5-50113_Microsoft_Ready_Dark_Template</vt:lpstr>
      <vt:lpstr>MGXFY15 GS Template - white layout</vt:lpstr>
      <vt:lpstr>2_Office Theme</vt:lpstr>
      <vt:lpstr>C+E Deck</vt:lpstr>
      <vt:lpstr>PowerPoint Presentation</vt:lpstr>
      <vt:lpstr>PowerPoint Presentation</vt:lpstr>
      <vt:lpstr>PowerPoint Presentation</vt:lpstr>
      <vt:lpstr>PowerPoint Presentation</vt:lpstr>
      <vt:lpstr>Technical Delivery </vt:lpstr>
      <vt:lpstr>PowerPoint Presentation</vt:lpstr>
      <vt:lpstr>What’s Driving Migrations?</vt:lpstr>
      <vt:lpstr>Three Steps Approach</vt:lpstr>
      <vt:lpstr>A simpler approach to migration</vt:lpstr>
      <vt:lpstr>Migration Framework</vt:lpstr>
      <vt:lpstr>Types of Migrations</vt:lpstr>
      <vt:lpstr>A different view of our Tactical approach</vt:lpstr>
      <vt:lpstr>Lift and Shift (Apps, Virtual Machines, Workloads)</vt:lpstr>
      <vt:lpstr>Understanding a Typical On-Premise to Cloud Migration</vt:lpstr>
      <vt:lpstr>Partner Offering Progression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customer workloads to Azure</dc:title>
  <dc:subject>&lt;Speech title here&gt;</dc:subject>
  <dc:creator>Bradley Stewart</dc:creator>
  <cp:keywords>Partner-ready</cp:keywords>
  <dc:description>Template: Mitchell Derrey, Silver Fox Productions_x000d_
Formatting: _x000d_
Audience Type:</dc:description>
  <cp:lastModifiedBy>Mohamed Garrana</cp:lastModifiedBy>
  <cp:revision>73</cp:revision>
  <dcterms:created xsi:type="dcterms:W3CDTF">2017-06-30T00:04:01Z</dcterms:created>
  <dcterms:modified xsi:type="dcterms:W3CDTF">2018-09-10T07:24:59Z</dcterms:modified>
  <cp:category>Microsoft Inspire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0x010100B8ED689D19D6784694F4BA0115B899AB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mwaiter@microsoft.com</vt:lpwstr>
  </property>
  <property fmtid="{D5CDD505-2E9C-101B-9397-08002B2CF9AE}" pid="15" name="MSIP_Label_f42aa342-8706-4288-bd11-ebb85995028c_SetDate">
    <vt:lpwstr>2017-06-27T13:13:23.2841887-07:00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